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63" r:id="rId3"/>
    <p:sldId id="275" r:id="rId4"/>
    <p:sldId id="276" r:id="rId5"/>
    <p:sldId id="277" r:id="rId6"/>
    <p:sldId id="279" r:id="rId7"/>
    <p:sldId id="289" r:id="rId8"/>
    <p:sldId id="265" r:id="rId9"/>
    <p:sldId id="280" r:id="rId10"/>
    <p:sldId id="274" r:id="rId11"/>
    <p:sldId id="272" r:id="rId12"/>
    <p:sldId id="283" r:id="rId13"/>
    <p:sldId id="264" r:id="rId14"/>
    <p:sldId id="282" r:id="rId15"/>
    <p:sldId id="285" r:id="rId16"/>
    <p:sldId id="286" r:id="rId17"/>
    <p:sldId id="257" r:id="rId18"/>
    <p:sldId id="258" r:id="rId19"/>
    <p:sldId id="288" r:id="rId20"/>
    <p:sldId id="287" r:id="rId21"/>
    <p:sldId id="278" r:id="rId22"/>
    <p:sldId id="28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526" autoAdjust="0"/>
  </p:normalViewPr>
  <p:slideViewPr>
    <p:cSldViewPr snapToGrid="0" snapToObjects="1">
      <p:cViewPr varScale="1">
        <p:scale>
          <a:sx n="62" d="100"/>
          <a:sy n="62" d="100"/>
        </p:scale>
        <p:origin x="-15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-2632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0EC8A-C116-2849-9261-D83C812B82C4}" type="datetimeFigureOut">
              <a:rPr lang="en-US" smtClean="0"/>
              <a:t>17-03-22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C352D-C62B-F541-B48F-4AA1509BCE9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91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352D-C62B-F541-B48F-4AA1509BCE93}" type="slidenum">
              <a:rPr lang="fr-FR" smtClean="0"/>
              <a:t>1</a:t>
            </a:fld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1167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1944077" cy="145805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352D-C62B-F541-B48F-4AA1509BCE93}" type="slidenum">
              <a:rPr lang="fr-FR" smtClean="0"/>
              <a:t>10</a:t>
            </a:fld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7784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9462" y="470877"/>
            <a:ext cx="2133600" cy="16002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352D-C62B-F541-B48F-4AA1509BCE93}" type="slidenum">
              <a:rPr lang="fr-FR" smtClean="0"/>
              <a:t>11</a:t>
            </a:fld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955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F9BAE-3AED-3546-98FE-E81CF1031D04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26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352D-C62B-F541-B48F-4AA1509BCE93}" type="slidenum">
              <a:rPr lang="fr-FR" smtClean="0"/>
              <a:t>13</a:t>
            </a:fld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5943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AAC02-2030-5C49-AF05-96C4DEA9AC1F}" type="slidenum">
              <a:rPr lang="fr-CA" smtClean="0"/>
              <a:t>14</a:t>
            </a:fld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9893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352D-C62B-F541-B48F-4AA1509BCE93}" type="slidenum">
              <a:rPr lang="fr-FR" smtClean="0"/>
              <a:t>15</a:t>
            </a:fld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122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352D-C62B-F541-B48F-4AA1509BCE93}" type="slidenum">
              <a:rPr lang="fr-FR" smtClean="0"/>
              <a:t>16</a:t>
            </a:fld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3132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412262"/>
            <a:ext cx="1899139" cy="1424354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5AEAD-34C0-7A4D-BDA2-9414A78A807E}" type="slidenum">
              <a:rPr lang="fr-FR" smtClean="0"/>
              <a:t>17</a:t>
            </a:fld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136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1716780" cy="128758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5AEAD-34C0-7A4D-BDA2-9414A78A807E}" type="slidenum">
              <a:rPr lang="fr-FR" smtClean="0"/>
              <a:t>18</a:t>
            </a:fld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7982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352D-C62B-F541-B48F-4AA1509BCE93}" type="slidenum">
              <a:rPr lang="fr-FR" smtClean="0"/>
              <a:t>19</a:t>
            </a:fld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0910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352D-C62B-F541-B48F-4AA1509BCE93}" type="slidenum">
              <a:rPr lang="fr-FR" smtClean="0"/>
              <a:t>2</a:t>
            </a:fld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39681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352D-C62B-F541-B48F-4AA1509BCE93}" type="slidenum">
              <a:rPr lang="fr-FR" smtClean="0"/>
              <a:t>20</a:t>
            </a:fld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38232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352D-C62B-F541-B48F-4AA1509BCE93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62212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352D-C62B-F541-B48F-4AA1509BCE93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890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2342662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352D-C62B-F541-B48F-4AA1509BCE93}" type="slidenum">
              <a:rPr lang="fr-FR" smtClean="0"/>
              <a:t>3</a:t>
            </a:fld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0713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6536" y="218831"/>
            <a:ext cx="2494695" cy="1871021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352D-C62B-F541-B48F-4AA1509BCE93}" type="slidenum">
              <a:rPr lang="fr-FR" smtClean="0"/>
              <a:t>4</a:t>
            </a:fld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2526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352D-C62B-F541-B48F-4AA1509BCE93}" type="slidenum">
              <a:rPr lang="fr-FR" smtClean="0"/>
              <a:t>5</a:t>
            </a:fld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514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352D-C62B-F541-B48F-4AA1509BCE9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582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352D-C62B-F541-B48F-4AA1509BCE9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593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3182" y="685800"/>
            <a:ext cx="1586523" cy="1189892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352D-C62B-F541-B48F-4AA1509BCE93}" type="slidenum">
              <a:rPr lang="fr-FR" smtClean="0"/>
              <a:t>8</a:t>
            </a:fld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724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352D-C62B-F541-B48F-4AA1509BCE9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506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F4C7-5D2C-B842-B805-479F3E80649C}" type="datetimeFigureOut">
              <a:rPr lang="en-US" smtClean="0"/>
              <a:t>17-03-22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276A-469C-5542-BB80-443BBB867B1E}" type="slidenum">
              <a:rPr lang="fr-FR" smtClean="0"/>
              <a:t>‹#›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F4C7-5D2C-B842-B805-479F3E80649C}" type="datetimeFigureOut">
              <a:rPr lang="en-US" smtClean="0"/>
              <a:t>17-03-22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276A-469C-5542-BB80-443BBB867B1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F4C7-5D2C-B842-B805-479F3E80649C}" type="datetimeFigureOut">
              <a:rPr lang="en-US" smtClean="0"/>
              <a:t>17-03-22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276A-469C-5542-BB80-443BBB867B1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LogoCJFCB_Col_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661025"/>
            <a:ext cx="105886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Entête ParPourJeu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182938"/>
            <a:ext cx="7772400" cy="147002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fr-CA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4462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F4C7-5D2C-B842-B805-479F3E80649C}" type="datetimeFigureOut">
              <a:rPr lang="en-US" smtClean="0"/>
              <a:t>17-03-22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276A-469C-5542-BB80-443BBB867B1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F4C7-5D2C-B842-B805-479F3E80649C}" type="datetimeFigureOut">
              <a:rPr lang="en-US" smtClean="0"/>
              <a:t>17-03-22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276A-469C-5542-BB80-443BBB867B1E}" type="slidenum">
              <a:rPr lang="fr-FR" smtClean="0"/>
              <a:t>‹#›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F4C7-5D2C-B842-B805-479F3E80649C}" type="datetimeFigureOut">
              <a:rPr lang="en-US" smtClean="0"/>
              <a:t>17-03-22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276A-469C-5542-BB80-443BBB867B1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F4C7-5D2C-B842-B805-479F3E80649C}" type="datetimeFigureOut">
              <a:rPr lang="en-US" smtClean="0"/>
              <a:t>17-03-22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276A-469C-5542-BB80-443BBB867B1E}" type="slidenum">
              <a:rPr lang="fr-FR" smtClean="0"/>
              <a:t>‹#›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F4C7-5D2C-B842-B805-479F3E80649C}" type="datetimeFigureOut">
              <a:rPr lang="en-US" smtClean="0"/>
              <a:t>17-03-22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276A-469C-5542-BB80-443BBB867B1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F4C7-5D2C-B842-B805-479F3E80649C}" type="datetimeFigureOut">
              <a:rPr lang="en-US" smtClean="0"/>
              <a:t>17-03-22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276A-469C-5542-BB80-443BBB867B1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F4C7-5D2C-B842-B805-479F3E80649C}" type="datetimeFigureOut">
              <a:rPr lang="en-US" smtClean="0"/>
              <a:t>17-03-22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276A-469C-5542-BB80-443BBB867B1E}" type="slidenum">
              <a:rPr lang="fr-FR" smtClean="0"/>
              <a:t>‹#›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F4C7-5D2C-B842-B805-479F3E80649C}" type="datetimeFigureOut">
              <a:rPr lang="en-US" smtClean="0"/>
              <a:t>17-03-22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276A-469C-5542-BB80-443BBB867B1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CA9F4C7-5D2C-B842-B805-479F3E80649C}" type="datetimeFigureOut">
              <a:rPr lang="en-US" smtClean="0"/>
              <a:t>17-03-22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5D276A-469C-5542-BB80-443BBB867B1E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vimeo.com/138762826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laws-lois.justice.gc.ca/PDF/O-3.01.pdf" TargetMode="External"/><Relationship Id="rId4" Type="http://schemas.openxmlformats.org/officeDocument/2006/relationships/hyperlink" Target="http://laws-lois.justice.gc.ca/fra/Const/page-15.html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olicyoptions.irpp.org/magazines/february-2017/quel-avenir-pour-les-langues-officielles-et-la-diversite-linguistique/" TargetMode="External"/><Relationship Id="rId4" Type="http://schemas.openxmlformats.org/officeDocument/2006/relationships/hyperlink" Target="http://www.univ-rouen.fr/dyalang/glottopol/numero_11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62062"/>
            <a:ext cx="7772400" cy="2518677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100" dirty="0">
                <a:solidFill>
                  <a:srgbClr val="800000"/>
                </a:solidFill>
              </a:rPr>
              <a:t>Ici on parle </a:t>
            </a:r>
            <a:br>
              <a:rPr lang="fr-FR" sz="3100" dirty="0">
                <a:solidFill>
                  <a:srgbClr val="800000"/>
                </a:solidFill>
              </a:rPr>
            </a:br>
            <a:r>
              <a:rPr lang="fr-FR" sz="3100" i="1" dirty="0">
                <a:solidFill>
                  <a:srgbClr val="800000"/>
                </a:solidFill>
              </a:rPr>
              <a:t>aussi</a:t>
            </a:r>
            <a:r>
              <a:rPr lang="fr-FR" sz="3100" dirty="0">
                <a:solidFill>
                  <a:srgbClr val="800000"/>
                </a:solidFill>
              </a:rPr>
              <a:t> français</a:t>
            </a:r>
            <a:r>
              <a:rPr lang="fr-FR" sz="2800" dirty="0">
                <a:solidFill>
                  <a:srgbClr val="800000"/>
                </a:solidFill>
              </a:rPr>
              <a:t/>
            </a:r>
            <a:br>
              <a:rPr lang="fr-FR" sz="2800" dirty="0">
                <a:solidFill>
                  <a:srgbClr val="800000"/>
                </a:solidFill>
              </a:rPr>
            </a:br>
            <a:r>
              <a:rPr lang="fr-FR" sz="2800" dirty="0">
                <a:solidFill>
                  <a:srgbClr val="800000"/>
                </a:solidFill>
              </a:rPr>
              <a:t/>
            </a:r>
            <a:br>
              <a:rPr lang="fr-FR" sz="2800" dirty="0">
                <a:solidFill>
                  <a:srgbClr val="800000"/>
                </a:solidFill>
              </a:rPr>
            </a:br>
            <a:r>
              <a:rPr lang="fr-FR" sz="2800" dirty="0">
                <a:solidFill>
                  <a:srgbClr val="800000"/>
                </a:solidFill>
              </a:rPr>
              <a:t>Francophonies de l’Ouest canadien: identités, </a:t>
            </a:r>
            <a:r>
              <a:rPr lang="fr-FR" sz="2800" dirty="0" smtClean="0">
                <a:solidFill>
                  <a:srgbClr val="800000"/>
                </a:solidFill>
              </a:rPr>
              <a:t>diversités</a:t>
            </a:r>
            <a:r>
              <a:rPr lang="fr-FR" sz="2800" dirty="0">
                <a:solidFill>
                  <a:srgbClr val="800000"/>
                </a:solidFill>
              </a:rPr>
              <a:t> </a:t>
            </a:r>
            <a:r>
              <a:rPr lang="fr-FR" sz="2800" dirty="0" smtClean="0">
                <a:solidFill>
                  <a:srgbClr val="800000"/>
                </a:solidFill>
              </a:rPr>
              <a:t>et </a:t>
            </a:r>
            <a:r>
              <a:rPr lang="fr-FR" sz="2800" dirty="0">
                <a:solidFill>
                  <a:srgbClr val="800000"/>
                </a:solidFill>
              </a:rPr>
              <a:t>tensions</a:t>
            </a:r>
            <a:br>
              <a:rPr lang="fr-FR" sz="2800" dirty="0">
                <a:solidFill>
                  <a:srgbClr val="800000"/>
                </a:solidFill>
              </a:rPr>
            </a:br>
            <a:endParaRPr lang="fr-FR" sz="2800" dirty="0">
              <a:solidFill>
                <a:srgbClr val="8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70000"/>
              </a:lnSpc>
            </a:pPr>
            <a:endParaRPr lang="fr-FR" dirty="0" smtClean="0"/>
          </a:p>
          <a:p>
            <a:pPr algn="ctr">
              <a:lnSpc>
                <a:spcPct val="70000"/>
              </a:lnSpc>
            </a:pPr>
            <a:r>
              <a:rPr lang="fr-FR" dirty="0" smtClean="0"/>
              <a:t>Cécile </a:t>
            </a:r>
            <a:r>
              <a:rPr lang="fr-FR" dirty="0"/>
              <a:t>Sabatier – Faculté d’Education</a:t>
            </a:r>
          </a:p>
          <a:p>
            <a:pPr algn="ctr">
              <a:lnSpc>
                <a:spcPct val="70000"/>
              </a:lnSpc>
            </a:pPr>
            <a:r>
              <a:rPr lang="fr-FR" dirty="0"/>
              <a:t>21 mars 2017 – </a:t>
            </a:r>
            <a:r>
              <a:rPr lang="fr-FR" dirty="0" smtClean="0"/>
              <a:t>Printemps de </a:t>
            </a:r>
            <a:r>
              <a:rPr lang="fr-FR" dirty="0"/>
              <a:t>la Francophonie</a:t>
            </a:r>
          </a:p>
          <a:p>
            <a:pPr algn="ctr">
              <a:lnSpc>
                <a:spcPct val="70000"/>
              </a:lnSpc>
            </a:pPr>
            <a:r>
              <a:rPr lang="fr-FR" dirty="0"/>
              <a:t>Université François Rabelais – Tours, France</a:t>
            </a:r>
          </a:p>
          <a:p>
            <a:pPr>
              <a:lnSpc>
                <a:spcPct val="70000"/>
              </a:lnSpc>
            </a:pPr>
            <a:endParaRPr lang="fr-FR" dirty="0"/>
          </a:p>
          <a:p>
            <a:pPr algn="ctr">
              <a:lnSpc>
                <a:spcPct val="70000"/>
              </a:lnSpc>
            </a:pPr>
            <a:endParaRPr lang="fr-FR" dirty="0"/>
          </a:p>
        </p:txBody>
      </p:sp>
      <p:pic>
        <p:nvPicPr>
          <p:cNvPr id="4" name="Picture 3" descr="SFU_2012_email_si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216" y="6200802"/>
            <a:ext cx="4436245" cy="5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46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400" dirty="0"/>
              <a:t>Qui suis-je ?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626"/>
            <a:ext cx="8229600" cy="5271374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Rapports variés aux langues et à la langue française</a:t>
            </a:r>
          </a:p>
          <a:p>
            <a:pPr lvl="1" algn="just"/>
            <a:r>
              <a:rPr lang="fr-FR" sz="2500" dirty="0"/>
              <a:t>Le </a:t>
            </a:r>
            <a:r>
              <a:rPr lang="fr-FR" sz="2500" dirty="0" err="1"/>
              <a:t>français</a:t>
            </a:r>
            <a:r>
              <a:rPr lang="fr-FR" sz="2500" dirty="0"/>
              <a:t> : revendiqué comme la langue de la cohésion communautaire et de la mobilité sociale </a:t>
            </a:r>
          </a:p>
          <a:p>
            <a:pPr lvl="1" algn="just"/>
            <a:r>
              <a:rPr lang="fr-FR" sz="2500" dirty="0"/>
              <a:t>Les langues familiales pour maintenir la filiation </a:t>
            </a:r>
          </a:p>
          <a:p>
            <a:pPr lvl="2" algn="just"/>
            <a:r>
              <a:rPr lang="fr-FR" sz="1700" dirty="0">
                <a:solidFill>
                  <a:srgbClr val="000090"/>
                </a:solidFill>
              </a:rPr>
              <a:t>90/Ma : J’utilise tous les moyens pour garder mes racines. Je ne veux pas perdre... dans cet </a:t>
            </a:r>
            <a:r>
              <a:rPr lang="fr-FR" sz="1700" dirty="0" err="1">
                <a:solidFill>
                  <a:srgbClr val="000090"/>
                </a:solidFill>
              </a:rPr>
              <a:t>hémisphère</a:t>
            </a:r>
            <a:r>
              <a:rPr lang="fr-FR" sz="1700" dirty="0">
                <a:solidFill>
                  <a:srgbClr val="000090"/>
                </a:solidFill>
              </a:rPr>
              <a:t> </a:t>
            </a:r>
            <a:r>
              <a:rPr lang="fr-FR" sz="1700" dirty="0" err="1">
                <a:solidFill>
                  <a:srgbClr val="000090"/>
                </a:solidFill>
              </a:rPr>
              <a:t>nord-américain</a:t>
            </a:r>
            <a:r>
              <a:rPr lang="fr-FR" sz="1700" dirty="0">
                <a:solidFill>
                  <a:srgbClr val="000090"/>
                </a:solidFill>
              </a:rPr>
              <a:t>. </a:t>
            </a:r>
            <a:endParaRPr lang="fr-FR" sz="1700" dirty="0" smtClean="0"/>
          </a:p>
          <a:p>
            <a:pPr lvl="1"/>
            <a:r>
              <a:rPr lang="fr-FR" sz="2500" dirty="0"/>
              <a:t>L’anglais: pour l’insertion sociale en CB </a:t>
            </a:r>
          </a:p>
          <a:p>
            <a:pPr marL="274320" lvl="1" indent="0">
              <a:buNone/>
            </a:pPr>
            <a:endParaRPr lang="fr-FR" dirty="0" smtClean="0"/>
          </a:p>
          <a:p>
            <a:pPr algn="just"/>
            <a:r>
              <a:rPr lang="fr-FR" dirty="0" smtClean="0"/>
              <a:t>Jeux de langues et voies/voix identitaires </a:t>
            </a:r>
            <a:r>
              <a:rPr lang="en-US" dirty="0"/>
              <a:t>qui </a:t>
            </a:r>
            <a:r>
              <a:rPr lang="en-US" dirty="0" err="1"/>
              <a:t>mettent</a:t>
            </a:r>
            <a:r>
              <a:rPr lang="en-US" dirty="0"/>
              <a:t> en </a:t>
            </a:r>
            <a:r>
              <a:rPr lang="en-US" dirty="0" err="1"/>
              <a:t>lumière</a:t>
            </a:r>
            <a:r>
              <a:rPr lang="en-US" dirty="0"/>
              <a:t> </a:t>
            </a:r>
            <a:r>
              <a:rPr lang="en-US" dirty="0">
                <a:solidFill>
                  <a:srgbClr val="FF6600"/>
                </a:solidFill>
              </a:rPr>
              <a:t>des </a:t>
            </a:r>
            <a:r>
              <a:rPr lang="en-US" dirty="0" err="1">
                <a:solidFill>
                  <a:srgbClr val="FF6600"/>
                </a:solidFill>
              </a:rPr>
              <a:t>déplacements</a:t>
            </a:r>
            <a:r>
              <a:rPr lang="en-US" dirty="0">
                <a:solidFill>
                  <a:srgbClr val="FF6600"/>
                </a:solidFill>
              </a:rPr>
              <a:t> de </a:t>
            </a:r>
            <a:r>
              <a:rPr lang="en-US" dirty="0" err="1">
                <a:solidFill>
                  <a:srgbClr val="FF6600"/>
                </a:solidFill>
              </a:rPr>
              <a:t>référents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identitaires</a:t>
            </a:r>
            <a:r>
              <a:rPr lang="en-US" dirty="0">
                <a:solidFill>
                  <a:srgbClr val="FF6600"/>
                </a:solidFill>
              </a:rPr>
              <a:t> et </a:t>
            </a:r>
            <a:r>
              <a:rPr lang="en-US" dirty="0" err="1">
                <a:solidFill>
                  <a:srgbClr val="FF6600"/>
                </a:solidFill>
              </a:rPr>
              <a:t>culturels</a:t>
            </a:r>
            <a:r>
              <a:rPr lang="en-US" dirty="0">
                <a:solidFill>
                  <a:srgbClr val="FF6600"/>
                </a:solidFill>
              </a:rPr>
              <a:t> et des </a:t>
            </a:r>
            <a:r>
              <a:rPr lang="en-US" dirty="0" err="1">
                <a:solidFill>
                  <a:srgbClr val="FF6600"/>
                </a:solidFill>
              </a:rPr>
              <a:t>stratégies</a:t>
            </a:r>
            <a:r>
              <a:rPr lang="en-US" dirty="0">
                <a:solidFill>
                  <a:srgbClr val="FF6600"/>
                </a:solidFill>
              </a:rPr>
              <a:t> pour </a:t>
            </a:r>
            <a:r>
              <a:rPr lang="en-US" dirty="0" err="1">
                <a:solidFill>
                  <a:srgbClr val="FF6600"/>
                </a:solidFill>
              </a:rPr>
              <a:t>s’approprier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l’espace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/>
              <a:t>dans</a:t>
            </a:r>
            <a:r>
              <a:rPr lang="en-US" dirty="0"/>
              <a:t> </a:t>
            </a:r>
            <a:r>
              <a:rPr lang="en-US" dirty="0" err="1"/>
              <a:t>lequel</a:t>
            </a:r>
            <a:r>
              <a:rPr lang="en-US" dirty="0"/>
              <a:t> les </a:t>
            </a:r>
            <a:r>
              <a:rPr lang="en-US" dirty="0" err="1" smtClean="0"/>
              <a:t>individus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/>
              <a:t>amenés</a:t>
            </a:r>
            <a:r>
              <a:rPr lang="en-US" dirty="0"/>
              <a:t> à </a:t>
            </a:r>
            <a:r>
              <a:rPr lang="en-US" dirty="0" err="1"/>
              <a:t>évoluer</a:t>
            </a:r>
            <a:r>
              <a:rPr lang="en-US" dirty="0"/>
              <a:t> et à </a:t>
            </a:r>
            <a:r>
              <a:rPr lang="en-US" dirty="0" err="1" smtClean="0"/>
              <a:t>s’insérer</a:t>
            </a:r>
            <a:r>
              <a:rPr lang="en-US" dirty="0" smtClean="0"/>
              <a:t>.</a:t>
            </a:r>
            <a:r>
              <a:rPr lang="fr-FR" dirty="0" smtClean="0"/>
              <a:t> </a:t>
            </a:r>
          </a:p>
          <a:p>
            <a:endParaRPr lang="fr-FR" dirty="0"/>
          </a:p>
          <a:p>
            <a:pPr algn="just">
              <a:buFont typeface="Wingdings" charset="2"/>
              <a:buChar char="Ø"/>
            </a:pPr>
            <a:r>
              <a:rPr lang="fr-FR" dirty="0" smtClean="0"/>
              <a:t> </a:t>
            </a:r>
            <a:r>
              <a:rPr lang="en-US" dirty="0"/>
              <a:t>“Plus </a:t>
            </a:r>
            <a:r>
              <a:rPr lang="en-US" dirty="0" err="1"/>
              <a:t>que</a:t>
            </a:r>
            <a:r>
              <a:rPr lang="en-US" dirty="0"/>
              <a:t> la reconnaissance et </a:t>
            </a:r>
            <a:r>
              <a:rPr lang="en-US" dirty="0" err="1"/>
              <a:t>l’affirmation</a:t>
            </a:r>
            <a:r>
              <a:rPr lang="en-US" dirty="0"/>
              <a:t> </a:t>
            </a:r>
            <a:r>
              <a:rPr lang="en-US" dirty="0" err="1"/>
              <a:t>d’appartenir</a:t>
            </a:r>
            <a:r>
              <a:rPr lang="en-US" dirty="0"/>
              <a:t> à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catégorie</a:t>
            </a:r>
            <a:r>
              <a:rPr lang="en-US" dirty="0"/>
              <a:t> </a:t>
            </a:r>
            <a:r>
              <a:rPr lang="en-US" dirty="0" err="1"/>
              <a:t>sociale</a:t>
            </a:r>
            <a:r>
              <a:rPr lang="en-US" dirty="0"/>
              <a:t>, </a:t>
            </a:r>
            <a:r>
              <a:rPr lang="en-US" b="1" dirty="0" err="1">
                <a:solidFill>
                  <a:srgbClr val="008000"/>
                </a:solidFill>
              </a:rPr>
              <a:t>l’identité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sociale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comporte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une</a:t>
            </a:r>
            <a:r>
              <a:rPr lang="en-US" b="1" dirty="0">
                <a:solidFill>
                  <a:srgbClr val="008000"/>
                </a:solidFill>
              </a:rPr>
              <a:t> signification, </a:t>
            </a:r>
            <a:r>
              <a:rPr lang="en-US" b="1" dirty="0" err="1">
                <a:solidFill>
                  <a:srgbClr val="008000"/>
                </a:solidFill>
              </a:rPr>
              <a:t>une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valeur</a:t>
            </a:r>
            <a:r>
              <a:rPr lang="en-US" b="1" dirty="0">
                <a:solidFill>
                  <a:srgbClr val="008000"/>
                </a:solidFill>
              </a:rPr>
              <a:t>, </a:t>
            </a:r>
            <a:r>
              <a:rPr lang="en-US" b="1" dirty="0" err="1">
                <a:solidFill>
                  <a:srgbClr val="008000"/>
                </a:solidFill>
              </a:rPr>
              <a:t>une</a:t>
            </a:r>
            <a:r>
              <a:rPr lang="en-US" b="1" dirty="0">
                <a:solidFill>
                  <a:srgbClr val="008000"/>
                </a:solidFill>
              </a:rPr>
              <a:t> importance, un </a:t>
            </a:r>
            <a:r>
              <a:rPr lang="en-US" b="1" dirty="0" err="1">
                <a:solidFill>
                  <a:srgbClr val="008000"/>
                </a:solidFill>
              </a:rPr>
              <a:t>sens</a:t>
            </a:r>
            <a:r>
              <a:rPr lang="en-US" b="1" dirty="0">
                <a:solidFill>
                  <a:srgbClr val="008000"/>
                </a:solidFill>
              </a:rPr>
              <a:t> et un </a:t>
            </a:r>
            <a:r>
              <a:rPr lang="en-US" b="1" dirty="0" err="1">
                <a:solidFill>
                  <a:srgbClr val="008000"/>
                </a:solidFill>
              </a:rPr>
              <a:t>contenu</a:t>
            </a:r>
            <a:r>
              <a:rPr lang="en-US" dirty="0"/>
              <a:t>.” (</a:t>
            </a:r>
            <a:r>
              <a:rPr lang="en-US" dirty="0" err="1"/>
              <a:t>Deveau</a:t>
            </a:r>
            <a:r>
              <a:rPr lang="en-US" dirty="0"/>
              <a:t>, 2008, p. 389)</a:t>
            </a:r>
            <a:endParaRPr lang="fr-FR" dirty="0"/>
          </a:p>
          <a:p>
            <a:pPr>
              <a:buFont typeface="Wingdings" charset="2"/>
              <a:buChar char="Ø"/>
            </a:pPr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6060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3671"/>
            <a:ext cx="8229600" cy="602332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smtClean="0"/>
              <a:t>“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/>
              <a:t>un </a:t>
            </a:r>
            <a:r>
              <a:rPr lang="en-US" dirty="0" err="1"/>
              <a:t>contexte</a:t>
            </a:r>
            <a:r>
              <a:rPr lang="en-US" dirty="0"/>
              <a:t> de fragmentation </a:t>
            </a:r>
            <a:r>
              <a:rPr lang="en-US" dirty="0" err="1"/>
              <a:t>nationale</a:t>
            </a:r>
            <a:r>
              <a:rPr lang="en-US" dirty="0"/>
              <a:t> et de </a:t>
            </a:r>
            <a:r>
              <a:rPr lang="en-US" dirty="0" err="1"/>
              <a:t>recom</a:t>
            </a:r>
            <a:r>
              <a:rPr lang="en-US" dirty="0"/>
              <a:t>- position locale et </a:t>
            </a:r>
            <a:r>
              <a:rPr lang="en-US" dirty="0" err="1"/>
              <a:t>compte</a:t>
            </a:r>
            <a:r>
              <a:rPr lang="en-US" dirty="0"/>
              <a:t> </a:t>
            </a:r>
            <a:r>
              <a:rPr lang="en-US" dirty="0" err="1"/>
              <a:t>tenu</a:t>
            </a:r>
            <a:r>
              <a:rPr lang="en-US" dirty="0"/>
              <a:t> de </a:t>
            </a:r>
            <a:r>
              <a:rPr lang="en-US" dirty="0" err="1"/>
              <a:t>l’omniprésence</a:t>
            </a:r>
            <a:r>
              <a:rPr lang="en-US" dirty="0"/>
              <a:t> de la langue et de la culture </a:t>
            </a:r>
            <a:r>
              <a:rPr lang="en-US" dirty="0" err="1"/>
              <a:t>anglaises</a:t>
            </a:r>
            <a:r>
              <a:rPr lang="en-US" b="1" dirty="0">
                <a:solidFill>
                  <a:srgbClr val="008000"/>
                </a:solidFill>
              </a:rPr>
              <a:t>, </a:t>
            </a:r>
            <a:r>
              <a:rPr lang="en-US" b="1" dirty="0" err="1" smtClean="0">
                <a:solidFill>
                  <a:srgbClr val="008000"/>
                </a:solidFill>
              </a:rPr>
              <a:t>l’identité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ethnolinguistique</a:t>
            </a:r>
            <a:r>
              <a:rPr lang="en-US" b="1" dirty="0">
                <a:solidFill>
                  <a:srgbClr val="008000"/>
                </a:solidFill>
              </a:rPr>
              <a:t> des </a:t>
            </a:r>
            <a:r>
              <a:rPr lang="en-US" b="1" dirty="0" err="1" smtClean="0">
                <a:solidFill>
                  <a:srgbClr val="008000"/>
                </a:solidFill>
              </a:rPr>
              <a:t>membres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>
                <a:solidFill>
                  <a:srgbClr val="008000"/>
                </a:solidFill>
              </a:rPr>
              <a:t>des </a:t>
            </a:r>
            <a:r>
              <a:rPr lang="en-US" b="1" dirty="0" err="1">
                <a:solidFill>
                  <a:srgbClr val="008000"/>
                </a:solidFill>
              </a:rPr>
              <a:t>communautés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francophones</a:t>
            </a:r>
            <a:r>
              <a:rPr lang="en-US" b="1" dirty="0">
                <a:solidFill>
                  <a:srgbClr val="008000"/>
                </a:solidFill>
              </a:rPr>
              <a:t> en milieu </a:t>
            </a:r>
            <a:r>
              <a:rPr lang="en-US" b="1" dirty="0" err="1">
                <a:solidFill>
                  <a:srgbClr val="008000"/>
                </a:solidFill>
              </a:rPr>
              <a:t>minoritaire</a:t>
            </a:r>
            <a:r>
              <a:rPr lang="en-US" b="1" dirty="0">
                <a:solidFill>
                  <a:srgbClr val="008000"/>
                </a:solidFill>
              </a:rPr>
              <a:t> au Canada </a:t>
            </a:r>
            <a:r>
              <a:rPr lang="en-US" b="1" dirty="0" err="1">
                <a:solidFill>
                  <a:srgbClr val="008000"/>
                </a:solidFill>
              </a:rPr>
              <a:t>peut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être</a:t>
            </a:r>
            <a:r>
              <a:rPr lang="en-US" b="1" dirty="0">
                <a:solidFill>
                  <a:srgbClr val="008000"/>
                </a:solidFill>
              </a:rPr>
              <a:t> et </a:t>
            </a:r>
            <a:r>
              <a:rPr lang="en-US" b="1" dirty="0" err="1">
                <a:solidFill>
                  <a:srgbClr val="008000"/>
                </a:solidFill>
              </a:rPr>
              <a:t>est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effectivement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multiforme</a:t>
            </a:r>
            <a:r>
              <a:rPr lang="en-US" b="1" dirty="0">
                <a:solidFill>
                  <a:srgbClr val="008000"/>
                </a:solidFill>
              </a:rPr>
              <a:t>, </a:t>
            </a:r>
            <a:r>
              <a:rPr lang="en-US" b="1" dirty="0" err="1">
                <a:solidFill>
                  <a:srgbClr val="008000"/>
                </a:solidFill>
              </a:rPr>
              <a:t>variée</a:t>
            </a:r>
            <a:r>
              <a:rPr lang="en-US" b="1" dirty="0">
                <a:solidFill>
                  <a:srgbClr val="008000"/>
                </a:solidFill>
              </a:rPr>
              <a:t> et </a:t>
            </a:r>
            <a:r>
              <a:rPr lang="en-US" b="1" dirty="0" err="1">
                <a:solidFill>
                  <a:srgbClr val="008000"/>
                </a:solidFill>
              </a:rPr>
              <a:t>complexe</a:t>
            </a:r>
            <a:r>
              <a:rPr lang="en-US" dirty="0"/>
              <a:t>. Elle tend à </a:t>
            </a:r>
            <a:r>
              <a:rPr lang="en-US" dirty="0" err="1"/>
              <a:t>s’adapter</a:t>
            </a:r>
            <a:r>
              <a:rPr lang="en-US" dirty="0"/>
              <a:t> aux </a:t>
            </a:r>
            <a:r>
              <a:rPr lang="en-US" dirty="0" err="1"/>
              <a:t>exigences</a:t>
            </a:r>
            <a:r>
              <a:rPr lang="en-US" dirty="0"/>
              <a:t> de la situation, </a:t>
            </a:r>
            <a:r>
              <a:rPr lang="en-US" dirty="0" err="1"/>
              <a:t>facilitant</a:t>
            </a:r>
            <a:r>
              <a:rPr lang="en-US" dirty="0"/>
              <a:t> </a:t>
            </a:r>
            <a:r>
              <a:rPr lang="en-US" dirty="0" err="1"/>
              <a:t>ainsi</a:t>
            </a:r>
            <a:r>
              <a:rPr lang="en-US" dirty="0"/>
              <a:t> </a:t>
            </a:r>
            <a:r>
              <a:rPr lang="en-US" dirty="0" err="1"/>
              <a:t>l’accès</a:t>
            </a:r>
            <a:r>
              <a:rPr lang="en-US" dirty="0"/>
              <a:t> à de multiples </a:t>
            </a:r>
            <a:r>
              <a:rPr lang="en-US" dirty="0" err="1"/>
              <a:t>réseaux</a:t>
            </a:r>
            <a:r>
              <a:rPr lang="en-US" dirty="0"/>
              <a:t>. </a:t>
            </a:r>
            <a:r>
              <a:rPr lang="en-US" b="1" dirty="0" err="1">
                <a:solidFill>
                  <a:srgbClr val="008000"/>
                </a:solidFill>
              </a:rPr>
              <a:t>Certains</a:t>
            </a:r>
            <a:r>
              <a:rPr lang="en-US" b="1" dirty="0">
                <a:solidFill>
                  <a:srgbClr val="008000"/>
                </a:solidFill>
              </a:rPr>
              <a:t> se </a:t>
            </a:r>
            <a:r>
              <a:rPr lang="en-US" b="1" dirty="0" err="1">
                <a:solidFill>
                  <a:srgbClr val="008000"/>
                </a:solidFill>
              </a:rPr>
              <a:t>disent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francophones</a:t>
            </a:r>
            <a:r>
              <a:rPr lang="en-US" b="1" dirty="0">
                <a:solidFill>
                  <a:srgbClr val="008000"/>
                </a:solidFill>
              </a:rPr>
              <a:t>, </a:t>
            </a:r>
            <a:r>
              <a:rPr lang="en-US" b="1" dirty="0" err="1">
                <a:solidFill>
                  <a:srgbClr val="008000"/>
                </a:solidFill>
              </a:rPr>
              <a:t>d’autres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anglophones</a:t>
            </a:r>
            <a:r>
              <a:rPr lang="en-US" b="1" dirty="0">
                <a:solidFill>
                  <a:srgbClr val="008000"/>
                </a:solidFill>
              </a:rPr>
              <a:t>, et </a:t>
            </a:r>
            <a:r>
              <a:rPr lang="en-US" b="1" dirty="0" err="1">
                <a:solidFill>
                  <a:srgbClr val="008000"/>
                </a:solidFill>
              </a:rPr>
              <a:t>d’autres</a:t>
            </a:r>
            <a:r>
              <a:rPr lang="en-US" b="1" dirty="0">
                <a:solidFill>
                  <a:srgbClr val="008000"/>
                </a:solidFill>
              </a:rPr>
              <a:t> encore, un </a:t>
            </a:r>
            <a:r>
              <a:rPr lang="en-US" b="1" dirty="0" err="1">
                <a:solidFill>
                  <a:srgbClr val="008000"/>
                </a:solidFill>
              </a:rPr>
              <a:t>amalgame</a:t>
            </a:r>
            <a:r>
              <a:rPr lang="en-US" b="1" dirty="0">
                <a:solidFill>
                  <a:srgbClr val="008000"/>
                </a:solidFill>
              </a:rPr>
              <a:t> des </a:t>
            </a:r>
            <a:r>
              <a:rPr lang="en-US" b="1" dirty="0" err="1">
                <a:solidFill>
                  <a:srgbClr val="008000"/>
                </a:solidFill>
              </a:rPr>
              <a:t>deux</a:t>
            </a:r>
            <a:r>
              <a:rPr lang="en-US" b="1" dirty="0">
                <a:solidFill>
                  <a:srgbClr val="008000"/>
                </a:solidFill>
              </a:rPr>
              <a:t>. </a:t>
            </a:r>
            <a:r>
              <a:rPr lang="en-US" dirty="0" err="1"/>
              <a:t>Certaines</a:t>
            </a:r>
            <a:r>
              <a:rPr lang="en-US" dirty="0"/>
              <a:t> </a:t>
            </a:r>
            <a:r>
              <a:rPr lang="en-US" dirty="0" err="1" smtClean="0"/>
              <a:t>personnes</a:t>
            </a:r>
            <a:r>
              <a:rPr lang="en-US" dirty="0" smtClean="0"/>
              <a:t> </a:t>
            </a:r>
            <a:r>
              <a:rPr lang="en-US" dirty="0" err="1"/>
              <a:t>privilégient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 smtClean="0"/>
              <a:t>identité</a:t>
            </a:r>
            <a:r>
              <a:rPr lang="en-US" dirty="0" smtClean="0"/>
              <a:t> </a:t>
            </a:r>
            <a:r>
              <a:rPr lang="en-US" dirty="0" err="1"/>
              <a:t>plutôt</a:t>
            </a:r>
            <a:r>
              <a:rPr lang="en-US" dirty="0"/>
              <a:t> </a:t>
            </a:r>
            <a:r>
              <a:rPr lang="en-US" dirty="0" err="1"/>
              <a:t>qu’une</a:t>
            </a:r>
            <a:r>
              <a:rPr lang="en-US" dirty="0"/>
              <a:t> </a:t>
            </a:r>
            <a:r>
              <a:rPr lang="en-US" dirty="0" err="1"/>
              <a:t>autre</a:t>
            </a:r>
            <a:r>
              <a:rPr lang="en-US" dirty="0"/>
              <a:t>, </a:t>
            </a:r>
            <a:r>
              <a:rPr lang="en-US" dirty="0" err="1"/>
              <a:t>selon</a:t>
            </a:r>
            <a:r>
              <a:rPr lang="en-US" dirty="0"/>
              <a:t> la situation et le </a:t>
            </a:r>
            <a:r>
              <a:rPr lang="en-US" dirty="0" err="1"/>
              <a:t>contexte</a:t>
            </a:r>
            <a:r>
              <a:rPr lang="en-US" dirty="0"/>
              <a:t>, </a:t>
            </a:r>
            <a:r>
              <a:rPr lang="en-US" dirty="0" err="1"/>
              <a:t>tandis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d’autres</a:t>
            </a:r>
            <a:r>
              <a:rPr lang="en-US" dirty="0"/>
              <a:t> </a:t>
            </a:r>
            <a:r>
              <a:rPr lang="en-US" dirty="0" err="1"/>
              <a:t>cherchent</a:t>
            </a:r>
            <a:r>
              <a:rPr lang="en-US" dirty="0"/>
              <a:t> à se </a:t>
            </a:r>
            <a:r>
              <a:rPr lang="en-US" dirty="0" err="1"/>
              <a:t>distancier</a:t>
            </a:r>
            <a:r>
              <a:rPr lang="en-US" dirty="0"/>
              <a:t> de </a:t>
            </a:r>
            <a:r>
              <a:rPr lang="en-US" dirty="0" err="1"/>
              <a:t>toute</a:t>
            </a:r>
            <a:r>
              <a:rPr lang="en-US" dirty="0"/>
              <a:t> </a:t>
            </a:r>
            <a:r>
              <a:rPr lang="en-US" dirty="0" err="1"/>
              <a:t>forme</a:t>
            </a:r>
            <a:r>
              <a:rPr lang="en-US" dirty="0"/>
              <a:t> </a:t>
            </a:r>
            <a:r>
              <a:rPr lang="en-US" dirty="0" err="1" smtClean="0"/>
              <a:t>d’identité</a:t>
            </a:r>
            <a:r>
              <a:rPr lang="en-US" dirty="0" smtClean="0"/>
              <a:t>́ </a:t>
            </a:r>
            <a:r>
              <a:rPr lang="en-US" dirty="0" err="1"/>
              <a:t>ethnique</a:t>
            </a:r>
            <a:r>
              <a:rPr lang="en-US" dirty="0"/>
              <a:t> et </a:t>
            </a:r>
            <a:r>
              <a:rPr lang="en-US" dirty="0" err="1"/>
              <a:t>linguistique</a:t>
            </a:r>
            <a:r>
              <a:rPr lang="en-US" dirty="0"/>
              <a:t>, </a:t>
            </a:r>
            <a:r>
              <a:rPr lang="en-US" dirty="0" err="1"/>
              <a:t>optant</a:t>
            </a:r>
            <a:r>
              <a:rPr lang="en-US" dirty="0"/>
              <a:t> pour des </a:t>
            </a:r>
            <a:r>
              <a:rPr lang="en-US" dirty="0" err="1"/>
              <a:t>identités</a:t>
            </a:r>
            <a:r>
              <a:rPr lang="en-US" dirty="0"/>
              <a:t> de </a:t>
            </a:r>
            <a:r>
              <a:rPr lang="en-US" dirty="0" err="1"/>
              <a:t>rôle</a:t>
            </a:r>
            <a:r>
              <a:rPr lang="en-US" dirty="0"/>
              <a:t>, des </a:t>
            </a:r>
            <a:r>
              <a:rPr lang="en-US" dirty="0" err="1"/>
              <a:t>identités</a:t>
            </a:r>
            <a:r>
              <a:rPr lang="en-US" dirty="0"/>
              <a:t> </a:t>
            </a:r>
            <a:r>
              <a:rPr lang="en-US" dirty="0" err="1"/>
              <a:t>professionnelles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des </a:t>
            </a:r>
            <a:r>
              <a:rPr lang="en-US" dirty="0" err="1"/>
              <a:t>identités</a:t>
            </a:r>
            <a:r>
              <a:rPr lang="en-US" dirty="0"/>
              <a:t> plus </a:t>
            </a:r>
            <a:r>
              <a:rPr lang="en-US" dirty="0" err="1"/>
              <a:t>générales</a:t>
            </a:r>
            <a:r>
              <a:rPr lang="en-US" dirty="0"/>
              <a:t>, par </a:t>
            </a:r>
            <a:r>
              <a:rPr lang="en-US" dirty="0" err="1"/>
              <a:t>exemple</a:t>
            </a:r>
            <a:r>
              <a:rPr lang="en-US" dirty="0"/>
              <a:t> « </a:t>
            </a:r>
            <a:r>
              <a:rPr lang="en-US" dirty="0" err="1"/>
              <a:t>citoyens</a:t>
            </a:r>
            <a:r>
              <a:rPr lang="en-US" dirty="0"/>
              <a:t> du monde »</a:t>
            </a:r>
            <a:r>
              <a:rPr lang="en-US" dirty="0" smtClean="0"/>
              <a:t>.”</a:t>
            </a:r>
          </a:p>
          <a:p>
            <a:pPr marL="0" indent="0" algn="r">
              <a:buNone/>
            </a:pPr>
            <a:r>
              <a:rPr lang="en-US" dirty="0" err="1" smtClean="0"/>
              <a:t>Deveau</a:t>
            </a:r>
            <a:r>
              <a:rPr lang="en-US" dirty="0" smtClean="0"/>
              <a:t>, 2008, p. 383 </a:t>
            </a:r>
            <a:endParaRPr lang="en-US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1308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8248" y="2824719"/>
            <a:ext cx="492861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Paroles</a:t>
            </a:r>
            <a:r>
              <a:rPr lang="fr-FR" dirty="0"/>
              <a:t> </a:t>
            </a:r>
            <a:r>
              <a:rPr lang="fr-FR" sz="3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</a:t>
            </a:r>
            <a:r>
              <a:rPr lang="fr-FR" dirty="0"/>
              <a:t> </a:t>
            </a:r>
            <a:r>
              <a:rPr lang="fr-FR" sz="3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Jeunes</a:t>
            </a:r>
            <a:r>
              <a:rPr lang="fr-FR" sz="3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!</a:t>
            </a:r>
            <a:r>
              <a:rPr lang="fr-FR" dirty="0" smtClean="0"/>
              <a:t> </a:t>
            </a:r>
          </a:p>
          <a:p>
            <a:endParaRPr lang="fr-FR" dirty="0"/>
          </a:p>
          <a:p>
            <a:r>
              <a:rPr lang="fr-FR" dirty="0" smtClean="0"/>
              <a:t> </a:t>
            </a:r>
            <a:endParaRPr lang="fr-FR" dirty="0"/>
          </a:p>
          <a:p>
            <a:pPr lvl="1"/>
            <a:r>
              <a:rPr lang="pt-BR" dirty="0">
                <a:hlinkClick r:id="rId3"/>
              </a:rPr>
              <a:t>https://vimeo.com/138762826</a:t>
            </a:r>
            <a:endParaRPr lang="fr-FR" dirty="0"/>
          </a:p>
          <a:p>
            <a:endParaRPr lang="fr-FR" dirty="0"/>
          </a:p>
        </p:txBody>
      </p:sp>
      <p:sp>
        <p:nvSpPr>
          <p:cNvPr id="6" name="Rounded Rectangle 5"/>
          <p:cNvSpPr/>
          <p:nvPr/>
        </p:nvSpPr>
        <p:spPr>
          <a:xfrm>
            <a:off x="5421475" y="2824719"/>
            <a:ext cx="3070905" cy="24834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Le Conseil jeunesse représente les intérêts de </a:t>
            </a:r>
            <a:r>
              <a:rPr lang="fr-CA" b="1" dirty="0">
                <a:solidFill>
                  <a:srgbClr val="FF6600"/>
                </a:solidFill>
              </a:rPr>
              <a:t>la jeunesse parlant français </a:t>
            </a:r>
            <a:r>
              <a:rPr lang="fr-CA" dirty="0">
                <a:solidFill>
                  <a:schemeClr val="tx1"/>
                </a:solidFill>
              </a:rPr>
              <a:t>en Colombie-Britannique et développe son plein potentiel.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53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Des identités francophones en mouvance 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Diversité des référents linguistiques et culturels</a:t>
            </a:r>
          </a:p>
          <a:p>
            <a:pPr lvl="2" algn="just">
              <a:lnSpc>
                <a:spcPct val="90000"/>
              </a:lnSpc>
            </a:pPr>
            <a:r>
              <a:rPr lang="fr-CA" sz="1600" dirty="0">
                <a:solidFill>
                  <a:srgbClr val="000090"/>
                </a:solidFill>
              </a:rPr>
              <a:t>L1 : et est-ce que vous trouvez que c’est très différent maintenant? Est-ce que ça a changé beaucoup, </a:t>
            </a:r>
            <a:r>
              <a:rPr lang="fr-CA" sz="1600" dirty="0" err="1">
                <a:solidFill>
                  <a:srgbClr val="000090"/>
                </a:solidFill>
              </a:rPr>
              <a:t>Maillardville</a:t>
            </a:r>
            <a:r>
              <a:rPr lang="fr-CA" sz="1600" dirty="0">
                <a:solidFill>
                  <a:srgbClr val="000090"/>
                </a:solidFill>
              </a:rPr>
              <a:t>? </a:t>
            </a:r>
          </a:p>
          <a:p>
            <a:pPr marL="548640" lvl="2" indent="0" algn="just">
              <a:lnSpc>
                <a:spcPct val="90000"/>
              </a:lnSpc>
              <a:buNone/>
            </a:pPr>
            <a:r>
              <a:rPr lang="fr-CA" sz="1600" dirty="0">
                <a:solidFill>
                  <a:srgbClr val="000090"/>
                </a:solidFill>
              </a:rPr>
              <a:t>	</a:t>
            </a:r>
            <a:r>
              <a:rPr lang="fr-CA" sz="1600" dirty="0" smtClean="0">
                <a:solidFill>
                  <a:srgbClr val="000090"/>
                </a:solidFill>
              </a:rPr>
              <a:t>L2</a:t>
            </a:r>
            <a:r>
              <a:rPr lang="fr-CA" sz="1600" dirty="0">
                <a:solidFill>
                  <a:srgbClr val="000090"/>
                </a:solidFill>
              </a:rPr>
              <a:t> : oui, pour un bout d’temps euh la langue française était pas très populaire (?) 	</a:t>
            </a:r>
            <a:r>
              <a:rPr lang="fr-CA" sz="1600" dirty="0" smtClean="0">
                <a:solidFill>
                  <a:srgbClr val="000090"/>
                </a:solidFill>
              </a:rPr>
              <a:t>beaucoup </a:t>
            </a:r>
            <a:r>
              <a:rPr lang="fr-CA" sz="1600" dirty="0">
                <a:solidFill>
                  <a:srgbClr val="000090"/>
                </a:solidFill>
              </a:rPr>
              <a:t>d’mes cousins, cousines, amis euh les enfants ne voulaient pas parler 	</a:t>
            </a:r>
            <a:r>
              <a:rPr lang="fr-CA" sz="1600" dirty="0" smtClean="0">
                <a:solidFill>
                  <a:srgbClr val="000090"/>
                </a:solidFill>
              </a:rPr>
              <a:t>l’français </a:t>
            </a:r>
            <a:r>
              <a:rPr lang="fr-CA" sz="1600" dirty="0">
                <a:solidFill>
                  <a:srgbClr val="000090"/>
                </a:solidFill>
              </a:rPr>
              <a:t>du tout. Franchie. C’était pas, c’était pas, c’était pas trop populaire, oui 	</a:t>
            </a:r>
            <a:r>
              <a:rPr lang="fr-CA" sz="1600" dirty="0" smtClean="0">
                <a:solidFill>
                  <a:srgbClr val="000090"/>
                </a:solidFill>
              </a:rPr>
              <a:t>c’était </a:t>
            </a:r>
            <a:r>
              <a:rPr lang="fr-CA" sz="1600" dirty="0">
                <a:solidFill>
                  <a:srgbClr val="000090"/>
                </a:solidFill>
              </a:rPr>
              <a:t>pas trop populaire. </a:t>
            </a:r>
          </a:p>
          <a:p>
            <a:pPr marL="548640" lvl="2" indent="0" algn="just">
              <a:lnSpc>
                <a:spcPct val="90000"/>
              </a:lnSpc>
              <a:buNone/>
            </a:pPr>
            <a:r>
              <a:rPr lang="fr-CA" sz="1600" dirty="0">
                <a:solidFill>
                  <a:srgbClr val="000090"/>
                </a:solidFill>
              </a:rPr>
              <a:t>	</a:t>
            </a:r>
            <a:r>
              <a:rPr lang="fr-CA" sz="1600" dirty="0" smtClean="0">
                <a:solidFill>
                  <a:srgbClr val="000090"/>
                </a:solidFill>
              </a:rPr>
              <a:t>L1</a:t>
            </a:r>
            <a:r>
              <a:rPr lang="fr-CA" sz="1600" dirty="0">
                <a:solidFill>
                  <a:srgbClr val="000090"/>
                </a:solidFill>
              </a:rPr>
              <a:t> : et maintenant, ça va mieux?</a:t>
            </a:r>
          </a:p>
          <a:p>
            <a:pPr marL="548640" lvl="2" indent="0" algn="just">
              <a:lnSpc>
                <a:spcPct val="90000"/>
              </a:lnSpc>
              <a:buNone/>
            </a:pPr>
            <a:r>
              <a:rPr lang="fr-CA" sz="1600" dirty="0">
                <a:solidFill>
                  <a:srgbClr val="000090"/>
                </a:solidFill>
              </a:rPr>
              <a:t>	</a:t>
            </a:r>
            <a:r>
              <a:rPr lang="fr-CA" sz="1600" dirty="0" smtClean="0">
                <a:solidFill>
                  <a:srgbClr val="000090"/>
                </a:solidFill>
              </a:rPr>
              <a:t>L2</a:t>
            </a:r>
            <a:r>
              <a:rPr lang="fr-CA" sz="1600" dirty="0">
                <a:solidFill>
                  <a:srgbClr val="000090"/>
                </a:solidFill>
              </a:rPr>
              <a:t> : et puis surtout si </a:t>
            </a:r>
            <a:r>
              <a:rPr lang="fr-CA" sz="1700" b="1" dirty="0">
                <a:solidFill>
                  <a:srgbClr val="000090"/>
                </a:solidFill>
              </a:rPr>
              <a:t>on était français et catholique. </a:t>
            </a:r>
          </a:p>
          <a:p>
            <a:pPr marL="548640" lvl="2" indent="0" algn="just">
              <a:lnSpc>
                <a:spcPct val="90000"/>
              </a:lnSpc>
              <a:buNone/>
            </a:pPr>
            <a:r>
              <a:rPr lang="fr-CA" sz="1600" dirty="0">
                <a:solidFill>
                  <a:srgbClr val="000090"/>
                </a:solidFill>
              </a:rPr>
              <a:t>	</a:t>
            </a:r>
            <a:r>
              <a:rPr lang="fr-CA" sz="1600" dirty="0" smtClean="0">
                <a:solidFill>
                  <a:srgbClr val="000090"/>
                </a:solidFill>
              </a:rPr>
              <a:t>(</a:t>
            </a:r>
            <a:r>
              <a:rPr lang="fr-CA" sz="1600" dirty="0">
                <a:solidFill>
                  <a:srgbClr val="000090"/>
                </a:solidFill>
              </a:rPr>
              <a:t>..)</a:t>
            </a:r>
          </a:p>
          <a:p>
            <a:pPr marL="548640" lvl="2" indent="0" algn="just">
              <a:lnSpc>
                <a:spcPct val="90000"/>
              </a:lnSpc>
              <a:buNone/>
            </a:pPr>
            <a:r>
              <a:rPr lang="fr-CA" sz="1600" dirty="0">
                <a:solidFill>
                  <a:srgbClr val="000090"/>
                </a:solidFill>
              </a:rPr>
              <a:t>	</a:t>
            </a:r>
            <a:r>
              <a:rPr lang="fr-CA" sz="1600" dirty="0" smtClean="0">
                <a:solidFill>
                  <a:srgbClr val="000090"/>
                </a:solidFill>
              </a:rPr>
              <a:t>L1</a:t>
            </a:r>
            <a:r>
              <a:rPr lang="fr-CA" sz="1600" dirty="0">
                <a:solidFill>
                  <a:srgbClr val="000090"/>
                </a:solidFill>
              </a:rPr>
              <a:t> : ça a changé? (inaudible) </a:t>
            </a:r>
          </a:p>
          <a:p>
            <a:pPr marL="548640" lvl="2" indent="0" algn="just">
              <a:lnSpc>
                <a:spcPct val="90000"/>
              </a:lnSpc>
              <a:buNone/>
            </a:pPr>
            <a:r>
              <a:rPr lang="fr-CA" sz="1600" dirty="0">
                <a:solidFill>
                  <a:srgbClr val="000090"/>
                </a:solidFill>
              </a:rPr>
              <a:t>	</a:t>
            </a:r>
            <a:r>
              <a:rPr lang="fr-CA" sz="1600" dirty="0" smtClean="0">
                <a:solidFill>
                  <a:srgbClr val="000090"/>
                </a:solidFill>
              </a:rPr>
              <a:t>L2</a:t>
            </a:r>
            <a:r>
              <a:rPr lang="fr-CA" sz="1600" dirty="0">
                <a:solidFill>
                  <a:srgbClr val="000090"/>
                </a:solidFill>
              </a:rPr>
              <a:t> : euh. C’est que les euh … </a:t>
            </a:r>
            <a:r>
              <a:rPr lang="fr-CA" sz="1600" b="1" dirty="0">
                <a:solidFill>
                  <a:srgbClr val="000090"/>
                </a:solidFill>
              </a:rPr>
              <a:t>les jeunes ont changé. </a:t>
            </a:r>
            <a:r>
              <a:rPr lang="fr-CA" sz="1600" dirty="0">
                <a:solidFill>
                  <a:srgbClr val="000090"/>
                </a:solidFill>
              </a:rPr>
              <a:t>Comme quand y’ont 	</a:t>
            </a:r>
            <a:r>
              <a:rPr lang="fr-CA" sz="1600" dirty="0" smtClean="0">
                <a:solidFill>
                  <a:srgbClr val="000090"/>
                </a:solidFill>
              </a:rPr>
              <a:t>commencé </a:t>
            </a:r>
            <a:r>
              <a:rPr lang="fr-CA" sz="1600" dirty="0">
                <a:solidFill>
                  <a:srgbClr val="000090"/>
                </a:solidFill>
              </a:rPr>
              <a:t>là avec le premier groupe euh d’école euh française bin euh bilingue euh </a:t>
            </a:r>
            <a:r>
              <a:rPr lang="fr-CA" sz="1600" dirty="0" smtClean="0">
                <a:solidFill>
                  <a:srgbClr val="000090"/>
                </a:solidFill>
              </a:rPr>
              <a:t>	</a:t>
            </a:r>
            <a:r>
              <a:rPr lang="fr-CA" sz="1700" dirty="0" smtClean="0">
                <a:solidFill>
                  <a:srgbClr val="000090"/>
                </a:solidFill>
              </a:rPr>
              <a:t>les</a:t>
            </a:r>
            <a:r>
              <a:rPr lang="fr-CA" sz="1600" dirty="0" smtClean="0">
                <a:solidFill>
                  <a:srgbClr val="000090"/>
                </a:solidFill>
              </a:rPr>
              <a:t> </a:t>
            </a:r>
            <a:r>
              <a:rPr lang="fr-CA" sz="1600" dirty="0">
                <a:solidFill>
                  <a:srgbClr val="000090"/>
                </a:solidFill>
              </a:rPr>
              <a:t>deux langues euh. </a:t>
            </a:r>
          </a:p>
          <a:p>
            <a:pPr marL="274320" lvl="1" indent="0" algn="r">
              <a:buNone/>
            </a:pPr>
            <a:r>
              <a:rPr lang="fr-CA" sz="1600" dirty="0"/>
              <a:t>(Extrait du corpus </a:t>
            </a:r>
            <a:r>
              <a:rPr lang="fr-CA" sz="1600" dirty="0" err="1"/>
              <a:t>Maillardville</a:t>
            </a:r>
            <a:r>
              <a:rPr lang="fr-CA" sz="1600" dirty="0"/>
              <a:t>- R. </a:t>
            </a:r>
            <a:r>
              <a:rPr lang="fr-CA" sz="1600" dirty="0" err="1"/>
              <a:t>Canac</a:t>
            </a:r>
            <a:r>
              <a:rPr lang="fr-CA" sz="1600" dirty="0"/>
              <a:t>-Maquis, 2008)</a:t>
            </a:r>
          </a:p>
          <a:p>
            <a:pPr lvl="1" algn="r"/>
            <a:endParaRPr lang="fr-FR" sz="1600" dirty="0" smtClean="0"/>
          </a:p>
          <a:p>
            <a:r>
              <a:rPr lang="fr-FR" dirty="0" smtClean="0"/>
              <a:t>Déplacement des centres de gravité francophones</a:t>
            </a:r>
          </a:p>
          <a:p>
            <a:pPr lvl="1"/>
            <a:r>
              <a:rPr lang="fr-FR" dirty="0" smtClean="0"/>
              <a:t> Victoria, ville hôte pour </a:t>
            </a:r>
            <a:r>
              <a:rPr lang="fr-FR" dirty="0"/>
              <a:t>les jeux de la francophonie canadienne en </a:t>
            </a:r>
            <a:r>
              <a:rPr lang="fr-FR" dirty="0" smtClean="0"/>
              <a:t>2020</a:t>
            </a:r>
            <a:endParaRPr lang="fr-FR" dirty="0"/>
          </a:p>
          <a:p>
            <a:pPr marL="274320" lvl="1" indent="0">
              <a:buNone/>
            </a:pPr>
            <a:endParaRPr lang="fr-FR" dirty="0"/>
          </a:p>
          <a:p>
            <a:pPr marL="274320" lvl="1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879720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681276"/>
            <a:ext cx="6439739" cy="1143000"/>
          </a:xfrm>
        </p:spPr>
        <p:txBody>
          <a:bodyPr>
            <a:noAutofit/>
          </a:bodyPr>
          <a:lstStyle/>
          <a:p>
            <a:pPr algn="ctr"/>
            <a:r>
              <a:rPr lang="fr-CA" sz="3600" dirty="0"/>
              <a:t>Le mandat de </a:t>
            </a:r>
            <a:r>
              <a:rPr lang="fr-CA" sz="3600" dirty="0" smtClean="0"/>
              <a:t/>
            </a:r>
            <a:br>
              <a:rPr lang="fr-CA" sz="3600" dirty="0" smtClean="0"/>
            </a:br>
            <a:r>
              <a:rPr lang="fr-CA" sz="3600" dirty="0" smtClean="0"/>
              <a:t>l’école </a:t>
            </a:r>
            <a:r>
              <a:rPr lang="fr-CA" sz="3600" dirty="0"/>
              <a:t>francophone en CB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074" y="2030520"/>
            <a:ext cx="5432658" cy="417589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endParaRPr lang="fr-CA" b="1" dirty="0" smtClean="0"/>
          </a:p>
          <a:p>
            <a:r>
              <a:rPr lang="fr-CA" sz="2000" dirty="0"/>
              <a:t>PLAN STRATÉGIQUE 2010-2015</a:t>
            </a:r>
          </a:p>
          <a:p>
            <a:endParaRPr lang="fr-CA" sz="2200" dirty="0"/>
          </a:p>
          <a:p>
            <a:pPr lvl="1"/>
            <a:r>
              <a:rPr lang="fr-CA" dirty="0"/>
              <a:t>VISION</a:t>
            </a:r>
          </a:p>
          <a:p>
            <a:pPr lvl="2" algn="just"/>
            <a:r>
              <a:rPr lang="fr-CA" sz="2000" dirty="0"/>
              <a:t>Tous nos élèves atteindront leur plein potentiel, fiers de </a:t>
            </a:r>
            <a:r>
              <a:rPr lang="fr-CA" sz="2000" b="1" dirty="0">
                <a:solidFill>
                  <a:srgbClr val="FF6600"/>
                </a:solidFill>
              </a:rPr>
              <a:t>la langue et des cultures francophones</a:t>
            </a:r>
            <a:r>
              <a:rPr lang="fr-CA" sz="2000" dirty="0" smtClean="0"/>
              <a:t>.</a:t>
            </a:r>
          </a:p>
          <a:p>
            <a:pPr lvl="2" algn="just"/>
            <a:endParaRPr lang="fr-CA" sz="2000" dirty="0"/>
          </a:p>
          <a:p>
            <a:pPr lvl="1"/>
            <a:r>
              <a:rPr lang="fr-CA" dirty="0" smtClean="0"/>
              <a:t>MISSION</a:t>
            </a:r>
            <a:endParaRPr lang="fr-CA" dirty="0"/>
          </a:p>
          <a:p>
            <a:pPr lvl="2"/>
            <a:r>
              <a:rPr lang="fr-CA" sz="2000" dirty="0"/>
              <a:t>Développer chez nos élèves, dès le plus jeune âge, une maîtrise de la langue française, une culture d’apprentissage continu, des habitudes de vie saine et un esprit de contribution à la société.</a:t>
            </a:r>
          </a:p>
          <a:p>
            <a:pPr lvl="2" algn="r"/>
            <a:endParaRPr lang="fr-CA" sz="2000" dirty="0"/>
          </a:p>
          <a:p>
            <a:pPr marL="548640" lvl="2" indent="0" algn="r">
              <a:buNone/>
            </a:pPr>
            <a:r>
              <a:rPr lang="fr-CA" sz="2000" dirty="0" smtClean="0"/>
              <a:t>(</a:t>
            </a:r>
            <a:r>
              <a:rPr lang="fr-CA" sz="2000" dirty="0" err="1" smtClean="0"/>
              <a:t>https</a:t>
            </a:r>
            <a:r>
              <a:rPr lang="fr-CA" sz="2000" dirty="0"/>
              <a:t>://</a:t>
            </a:r>
            <a:r>
              <a:rPr lang="fr-CA" sz="2000" dirty="0" err="1"/>
              <a:t>www.csf.bc.ca</a:t>
            </a:r>
            <a:r>
              <a:rPr lang="fr-CA" sz="2000" dirty="0"/>
              <a:t>/</a:t>
            </a:r>
            <a:r>
              <a:rPr lang="fr-CA" sz="2000" dirty="0" err="1"/>
              <a:t>csf</a:t>
            </a:r>
            <a:r>
              <a:rPr lang="fr-CA" sz="2000" dirty="0"/>
              <a:t>/plan-strategique-2010-15</a:t>
            </a:r>
            <a:r>
              <a:rPr lang="fr-CA" sz="2000" dirty="0" smtClean="0"/>
              <a:t>/)</a:t>
            </a:r>
            <a:endParaRPr lang="fr-CA" sz="2000" dirty="0"/>
          </a:p>
        </p:txBody>
      </p:sp>
      <p:pic>
        <p:nvPicPr>
          <p:cNvPr id="4" name="Picture 6" descr="DSC022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7185" y="2645102"/>
            <a:ext cx="3348576" cy="25114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29629" y="2275770"/>
            <a:ext cx="772042" cy="369332"/>
          </a:xfrm>
          <a:prstGeom prst="rect">
            <a:avLst/>
          </a:prstGeom>
          <a:solidFill>
            <a:srgbClr val="FFD9A7"/>
          </a:solidFill>
        </p:spPr>
        <p:txBody>
          <a:bodyPr wrap="square" rtlCol="0">
            <a:spAutoFit/>
          </a:bodyPr>
          <a:lstStyle/>
          <a:p>
            <a:r>
              <a:rPr lang="fr-CA" dirty="0" smtClean="0"/>
              <a:t>2009</a:t>
            </a:r>
          </a:p>
        </p:txBody>
      </p:sp>
    </p:spTree>
    <p:extLst>
      <p:ext uri="{BB962C8B-B14F-4D97-AF65-F5344CB8AC3E}">
        <p14:creationId xmlns:p14="http://schemas.microsoft.com/office/powerpoint/2010/main" val="3325458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L’identité en débat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Pour </a:t>
            </a:r>
            <a:r>
              <a:rPr lang="en-US" dirty="0" err="1" smtClean="0"/>
              <a:t>certains</a:t>
            </a:r>
            <a:r>
              <a:rPr lang="en-US" dirty="0" smtClean="0"/>
              <a:t> </a:t>
            </a:r>
            <a:r>
              <a:rPr lang="en-US" dirty="0" err="1" smtClean="0"/>
              <a:t>chercheurs</a:t>
            </a:r>
            <a:r>
              <a:rPr lang="en-US" dirty="0" smtClean="0"/>
              <a:t> (</a:t>
            </a:r>
            <a:r>
              <a:rPr lang="en-US" dirty="0" err="1" smtClean="0"/>
              <a:t>notamment</a:t>
            </a:r>
            <a:r>
              <a:rPr lang="en-US" dirty="0" smtClean="0"/>
              <a:t> Heller &amp; </a:t>
            </a:r>
            <a:r>
              <a:rPr lang="en-US" dirty="0" err="1" smtClean="0"/>
              <a:t>Labrie</a:t>
            </a:r>
            <a:r>
              <a:rPr lang="en-US" dirty="0" smtClean="0"/>
              <a:t>)</a:t>
            </a:r>
          </a:p>
          <a:p>
            <a:pPr algn="just"/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“ </a:t>
            </a:r>
            <a:r>
              <a:rPr lang="en-US" b="1" dirty="0" err="1" smtClean="0">
                <a:solidFill>
                  <a:srgbClr val="008000"/>
                </a:solidFill>
              </a:rPr>
              <a:t>L’identité</a:t>
            </a:r>
            <a:r>
              <a:rPr lang="en-US" b="1" dirty="0" smtClean="0">
                <a:solidFill>
                  <a:srgbClr val="008000"/>
                </a:solidFill>
              </a:rPr>
              <a:t> francophone </a:t>
            </a:r>
            <a:r>
              <a:rPr lang="en-US" b="1" dirty="0" err="1">
                <a:solidFill>
                  <a:srgbClr val="008000"/>
                </a:solidFill>
              </a:rPr>
              <a:t>devient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l’expression</a:t>
            </a:r>
            <a:r>
              <a:rPr lang="en-US" b="1" dirty="0">
                <a:solidFill>
                  <a:srgbClr val="008000"/>
                </a:solidFill>
              </a:rPr>
              <a:t> d’un </a:t>
            </a:r>
            <a:r>
              <a:rPr lang="en-US" b="1" dirty="0" err="1">
                <a:solidFill>
                  <a:srgbClr val="008000"/>
                </a:solidFill>
              </a:rPr>
              <a:t>choix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individuel</a:t>
            </a:r>
            <a:r>
              <a:rPr lang="en-US" b="1" dirty="0">
                <a:solidFill>
                  <a:srgbClr val="008000"/>
                </a:solidFill>
              </a:rPr>
              <a:t>. </a:t>
            </a:r>
            <a:r>
              <a:rPr lang="en-US" dirty="0"/>
              <a:t>Elle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caractéristique</a:t>
            </a:r>
            <a:r>
              <a:rPr lang="en-US" dirty="0"/>
              <a:t> </a:t>
            </a:r>
            <a:r>
              <a:rPr lang="en-US" dirty="0" err="1"/>
              <a:t>parmi</a:t>
            </a:r>
            <a:r>
              <a:rPr lang="en-US" dirty="0"/>
              <a:t> </a:t>
            </a:r>
            <a:r>
              <a:rPr lang="en-US" dirty="0" err="1"/>
              <a:t>d’autres</a:t>
            </a:r>
            <a:r>
              <a:rPr lang="en-US" dirty="0"/>
              <a:t> au </a:t>
            </a:r>
            <a:r>
              <a:rPr lang="en-US" dirty="0" err="1"/>
              <a:t>sein</a:t>
            </a:r>
            <a:r>
              <a:rPr lang="en-US" dirty="0"/>
              <a:t> </a:t>
            </a:r>
            <a:r>
              <a:rPr lang="en-US" dirty="0" err="1"/>
              <a:t>d’une</a:t>
            </a:r>
            <a:r>
              <a:rPr lang="en-US" dirty="0"/>
              <a:t> </a:t>
            </a:r>
            <a:r>
              <a:rPr lang="en-US" dirty="0" err="1" smtClean="0"/>
              <a:t>diversité</a:t>
            </a:r>
            <a:r>
              <a:rPr lang="en-US" dirty="0" smtClean="0"/>
              <a:t>́ </a:t>
            </a:r>
            <a:r>
              <a:rPr lang="en-US" dirty="0"/>
              <a:t>de </a:t>
            </a:r>
            <a:r>
              <a:rPr lang="en-US" dirty="0" err="1"/>
              <a:t>représentations</a:t>
            </a:r>
            <a:r>
              <a:rPr lang="en-US" dirty="0"/>
              <a:t> de </a:t>
            </a:r>
            <a:r>
              <a:rPr lang="en-US" dirty="0" err="1"/>
              <a:t>soi</a:t>
            </a:r>
            <a:r>
              <a:rPr lang="en-US" dirty="0"/>
              <a:t> </a:t>
            </a:r>
            <a:r>
              <a:rPr lang="en-US" dirty="0" err="1"/>
              <a:t>possibles</a:t>
            </a:r>
            <a:r>
              <a:rPr lang="en-US" dirty="0"/>
              <a:t>. Le francophone </a:t>
            </a:r>
            <a:r>
              <a:rPr lang="en-US" dirty="0" err="1"/>
              <a:t>n’est</a:t>
            </a:r>
            <a:r>
              <a:rPr lang="en-US" dirty="0"/>
              <a:t> plus </a:t>
            </a:r>
            <a:r>
              <a:rPr lang="en-US" dirty="0" err="1"/>
              <a:t>singulièrement</a:t>
            </a:r>
            <a:r>
              <a:rPr lang="en-US" dirty="0"/>
              <a:t> francophone;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aussi</a:t>
            </a:r>
            <a:r>
              <a:rPr lang="en-US" dirty="0"/>
              <a:t> </a:t>
            </a:r>
            <a:r>
              <a:rPr lang="en-US" dirty="0" err="1"/>
              <a:t>homme</a:t>
            </a:r>
            <a:r>
              <a:rPr lang="en-US" dirty="0"/>
              <a:t>, </a:t>
            </a:r>
            <a:r>
              <a:rPr lang="en-US" dirty="0" err="1"/>
              <a:t>blanc</a:t>
            </a:r>
            <a:r>
              <a:rPr lang="en-US" dirty="0"/>
              <a:t>, de </a:t>
            </a:r>
            <a:r>
              <a:rPr lang="en-US" dirty="0" err="1"/>
              <a:t>classe</a:t>
            </a:r>
            <a:r>
              <a:rPr lang="en-US" dirty="0"/>
              <a:t> </a:t>
            </a:r>
            <a:r>
              <a:rPr lang="en-US" dirty="0" err="1"/>
              <a:t>moyenne</a:t>
            </a:r>
            <a:r>
              <a:rPr lang="en-US" dirty="0"/>
              <a:t>, </a:t>
            </a:r>
            <a:r>
              <a:rPr lang="en-US" dirty="0" err="1"/>
              <a:t>scolarise</a:t>
            </a:r>
            <a:r>
              <a:rPr lang="en-US" dirty="0"/>
              <a:t>́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chômeur</a:t>
            </a:r>
            <a:r>
              <a:rPr lang="en-US" dirty="0"/>
              <a:t>, etc</a:t>
            </a:r>
            <a:r>
              <a:rPr lang="en-US" dirty="0" smtClean="0"/>
              <a:t>.”</a:t>
            </a:r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Cardinal, 2012, p. 58</a:t>
            </a:r>
            <a:endParaRPr lang="en-US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5720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Tandis que pour d’autres (</a:t>
            </a:r>
            <a:r>
              <a:rPr lang="fr-FR" dirty="0"/>
              <a:t>Meunier et </a:t>
            </a:r>
            <a:r>
              <a:rPr lang="fr-FR" dirty="0" err="1" smtClean="0"/>
              <a:t>Thériault</a:t>
            </a:r>
            <a:r>
              <a:rPr lang="fr-FR" dirty="0"/>
              <a:t>)</a:t>
            </a:r>
          </a:p>
          <a:p>
            <a:pPr marL="0" indent="0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 smtClean="0"/>
              <a:t>« </a:t>
            </a:r>
            <a:r>
              <a:rPr lang="fr-FR" dirty="0"/>
              <a:t>le </a:t>
            </a:r>
            <a:r>
              <a:rPr lang="fr-FR" dirty="0" err="1"/>
              <a:t>postnationalisme</a:t>
            </a:r>
            <a:r>
              <a:rPr lang="fr-FR" dirty="0"/>
              <a:t> constitue </a:t>
            </a:r>
            <a:r>
              <a:rPr lang="fr-FR" b="1" dirty="0">
                <a:solidFill>
                  <a:srgbClr val="008000"/>
                </a:solidFill>
              </a:rPr>
              <a:t>une « menace » à la francophonie</a:t>
            </a:r>
            <a:r>
              <a:rPr lang="fr-FR" dirty="0"/>
              <a:t>, car elle remet en question les fondements historiques de la </a:t>
            </a:r>
            <a:r>
              <a:rPr lang="fr-FR" dirty="0" smtClean="0"/>
              <a:t>communauté minoritaire</a:t>
            </a:r>
            <a:r>
              <a:rPr lang="fr-FR" dirty="0"/>
              <a:t>, comme elle interroge la </a:t>
            </a:r>
            <a:r>
              <a:rPr lang="fr-FR" dirty="0" err="1" smtClean="0"/>
              <a:t>légitimité</a:t>
            </a:r>
            <a:r>
              <a:rPr lang="fr-FR" dirty="0" smtClean="0"/>
              <a:t> de </a:t>
            </a:r>
            <a:r>
              <a:rPr lang="fr-FR" dirty="0"/>
              <a:t>ses revendications</a:t>
            </a:r>
            <a:r>
              <a:rPr lang="fr-FR" dirty="0" smtClean="0"/>
              <a:t>. »</a:t>
            </a:r>
          </a:p>
          <a:p>
            <a:endParaRPr lang="fr-FR" dirty="0"/>
          </a:p>
          <a:p>
            <a:pPr marL="0" indent="0" algn="r">
              <a:buNone/>
            </a:pPr>
            <a:r>
              <a:rPr lang="fr-FR" dirty="0" smtClean="0"/>
              <a:t>Cardinal, 2012, p. 56 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6238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0920"/>
            <a:ext cx="7024744" cy="1632722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D</a:t>
            </a:r>
            <a:r>
              <a:rPr lang="fr-FR" dirty="0" smtClean="0"/>
              <a:t>ans un </a:t>
            </a:r>
            <a:r>
              <a:rPr lang="fr-FR" dirty="0"/>
              <a:t>espace francophone </a:t>
            </a:r>
            <a:r>
              <a:rPr lang="fr-FR" dirty="0" smtClean="0"/>
              <a:t>en tensions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240" y="2013642"/>
            <a:ext cx="7660767" cy="4503859"/>
          </a:xfrm>
        </p:spPr>
        <p:txBody>
          <a:bodyPr>
            <a:normAutofit fontScale="92500" lnSpcReduction="20000"/>
          </a:bodyPr>
          <a:lstStyle/>
          <a:p>
            <a:pPr lvl="1" algn="just">
              <a:buClr>
                <a:schemeClr val="accent5"/>
              </a:buClr>
              <a:buFont typeface="Wingdings 2" charset="2"/>
              <a:buChar char=""/>
            </a:pPr>
            <a:r>
              <a:rPr lang="fr-FR" sz="1600" dirty="0" smtClean="0"/>
              <a:t>Communauté  francophone  </a:t>
            </a:r>
            <a:r>
              <a:rPr lang="fr-FR" sz="1600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fr-FR" sz="1600" dirty="0">
                <a:sym typeface="Wingdings"/>
              </a:rPr>
              <a:t>E</a:t>
            </a:r>
            <a:r>
              <a:rPr lang="fr-FR" sz="1600" dirty="0" smtClean="0"/>
              <a:t>space francophone </a:t>
            </a:r>
            <a:r>
              <a:rPr lang="fr-FR" sz="16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sz="1600" dirty="0" smtClean="0"/>
              <a:t> Communautés francophones </a:t>
            </a:r>
          </a:p>
          <a:p>
            <a:pPr lvl="1" algn="just"/>
            <a:endParaRPr lang="fr-FR" sz="1600" dirty="0"/>
          </a:p>
          <a:p>
            <a:pPr lvl="1" algn="just"/>
            <a:endParaRPr lang="fr-FR" sz="1600" dirty="0" smtClean="0"/>
          </a:p>
          <a:p>
            <a:pPr lvl="1" algn="just"/>
            <a:endParaRPr lang="fr-FR" sz="1400" dirty="0"/>
          </a:p>
          <a:p>
            <a:pPr lvl="2" algn="just">
              <a:buFont typeface="Arial"/>
              <a:buChar char="•"/>
            </a:pPr>
            <a:endParaRPr lang="fr-FR" sz="1400" dirty="0" smtClean="0"/>
          </a:p>
          <a:p>
            <a:pPr marL="365760" lvl="1" indent="0" algn="just">
              <a:buNone/>
            </a:pPr>
            <a:endParaRPr lang="fr-FR" sz="1400" dirty="0" smtClean="0"/>
          </a:p>
          <a:p>
            <a:pPr lvl="1" algn="just"/>
            <a:r>
              <a:rPr lang="fr-FR" sz="1400" dirty="0" smtClean="0"/>
              <a:t>L’expression émerge dans les années 2000:</a:t>
            </a:r>
          </a:p>
          <a:p>
            <a:pPr lvl="2" algn="just"/>
            <a:r>
              <a:rPr lang="fr-FR" sz="1400" dirty="0" smtClean="0"/>
              <a:t>1999. Thériault, Y. (Ed.) </a:t>
            </a:r>
            <a:r>
              <a:rPr lang="fr-FR" sz="1400" i="1" dirty="0" smtClean="0"/>
              <a:t>Les Francophonies minoritaires au Canada: L’état des lieux</a:t>
            </a:r>
            <a:r>
              <a:rPr lang="fr-FR" sz="1400" dirty="0" smtClean="0"/>
              <a:t>. Moncton: Éditions de l’Acadie</a:t>
            </a:r>
          </a:p>
          <a:p>
            <a:pPr lvl="2" algn="just"/>
            <a:r>
              <a:rPr lang="fr-FR" sz="1400" dirty="0" smtClean="0"/>
              <a:t>2008. Thériault &amp; al.(Ed.). </a:t>
            </a:r>
            <a:r>
              <a:rPr lang="fr-FR" sz="1400" i="1" dirty="0"/>
              <a:t>L’Espace francophone en milieu minoritaire au Canada. Nouveaux enjeux. Nouvelles mobilisations</a:t>
            </a:r>
            <a:r>
              <a:rPr lang="fr-FR" sz="1400" dirty="0"/>
              <a:t>. </a:t>
            </a:r>
            <a:r>
              <a:rPr lang="fr-FR" sz="1400" dirty="0" smtClean="0"/>
              <a:t>Québec : Éditions </a:t>
            </a:r>
            <a:r>
              <a:rPr lang="fr-FR" sz="1400" dirty="0" err="1" smtClean="0"/>
              <a:t>Fidès</a:t>
            </a:r>
            <a:endParaRPr lang="fr-FR" sz="1400" dirty="0"/>
          </a:p>
          <a:p>
            <a:pPr lvl="2" algn="just"/>
            <a:endParaRPr lang="fr-FR" sz="1400" dirty="0" smtClean="0"/>
          </a:p>
          <a:p>
            <a:pPr lvl="1" algn="just"/>
            <a:r>
              <a:rPr lang="fr-FR" sz="1400" dirty="0" smtClean="0"/>
              <a:t>Articule les notions d’</a:t>
            </a:r>
            <a:r>
              <a:rPr lang="fr-FR" sz="1400" i="1" dirty="0" smtClean="0"/>
              <a:t>identité</a:t>
            </a:r>
            <a:r>
              <a:rPr lang="fr-FR" sz="1400" dirty="0" smtClean="0"/>
              <a:t> et d’</a:t>
            </a:r>
            <a:r>
              <a:rPr lang="fr-FR" sz="1400" i="1" dirty="0" smtClean="0"/>
              <a:t>espace social</a:t>
            </a:r>
          </a:p>
          <a:p>
            <a:pPr lvl="1" algn="just"/>
            <a:endParaRPr lang="fr-FR" sz="1400" i="1" dirty="0" smtClean="0"/>
          </a:p>
          <a:p>
            <a:pPr lvl="1" algn="just"/>
            <a:r>
              <a:rPr lang="fr-FR" sz="1400" dirty="0" smtClean="0"/>
              <a:t>Désigne une entité fondée sur </a:t>
            </a:r>
            <a:r>
              <a:rPr lang="fr-FR" sz="1400" dirty="0" smtClean="0">
                <a:solidFill>
                  <a:srgbClr val="800000"/>
                </a:solidFill>
              </a:rPr>
              <a:t>une caractéristique commune </a:t>
            </a:r>
            <a:r>
              <a:rPr lang="fr-FR" sz="1400" dirty="0" smtClean="0"/>
              <a:t>(ici, la langue française perçue comme une valeur fondamentale de l’identité canadienne), et ancrée sur </a:t>
            </a:r>
            <a:r>
              <a:rPr lang="fr-FR" sz="1400" dirty="0" smtClean="0">
                <a:solidFill>
                  <a:srgbClr val="800000"/>
                </a:solidFill>
              </a:rPr>
              <a:t>un territoire qui ne nécessite pas nécessairement de frontières définies</a:t>
            </a:r>
            <a:r>
              <a:rPr lang="fr-FR" sz="1400" dirty="0" smtClean="0"/>
              <a:t> mais qui s’organise autour de réseaux de relations et d’objectifs spécifiques (en matière d’économie, de santé, d’éducation, etc.) . </a:t>
            </a:r>
          </a:p>
          <a:p>
            <a:pPr lvl="2" algn="just"/>
            <a:r>
              <a:rPr lang="fr-FR" sz="1400" dirty="0" smtClean="0"/>
              <a:t>Un imaginaire collectif et une action politique </a:t>
            </a:r>
            <a:r>
              <a:rPr lang="fr-FR" sz="1400" dirty="0" smtClean="0">
                <a:solidFill>
                  <a:srgbClr val="800000"/>
                </a:solidFill>
              </a:rPr>
              <a:t>entre un discours traditionaliste et un discours mondialisant </a:t>
            </a:r>
            <a:r>
              <a:rPr lang="fr-FR" sz="1400" dirty="0" smtClean="0"/>
              <a:t>(Heller &amp; Labrie, 2003, 2005)</a:t>
            </a:r>
          </a:p>
          <a:p>
            <a:pPr marL="685800" lvl="2" indent="0" algn="just">
              <a:buNone/>
            </a:pPr>
            <a:r>
              <a:rPr lang="fr-FR" sz="1400" dirty="0" smtClean="0"/>
              <a:t> </a:t>
            </a:r>
          </a:p>
          <a:p>
            <a:pPr algn="just"/>
            <a:endParaRPr lang="fr-FR" sz="1600" dirty="0"/>
          </a:p>
        </p:txBody>
      </p:sp>
      <p:pic>
        <p:nvPicPr>
          <p:cNvPr id="4" name="Picture 3" descr="Espace francophone CJFC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31" y="2488065"/>
            <a:ext cx="6825603" cy="864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5275219" y="3302908"/>
            <a:ext cx="3155788" cy="253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2"/>
            <a:r>
              <a:rPr lang="fr-FR" sz="1050" dirty="0"/>
              <a:t>Extrait du Plan stratégique 2014-2019 – CJFCB </a:t>
            </a:r>
          </a:p>
        </p:txBody>
      </p:sp>
    </p:spTree>
    <p:extLst>
      <p:ext uri="{BB962C8B-B14F-4D97-AF65-F5344CB8AC3E}">
        <p14:creationId xmlns:p14="http://schemas.microsoft.com/office/powerpoint/2010/main" val="318668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Entre histoire et modernité ?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56103" y="1860403"/>
            <a:ext cx="7551738" cy="4436346"/>
          </a:xfrm>
        </p:spPr>
        <p:txBody>
          <a:bodyPr>
            <a:normAutofit fontScale="92500" lnSpcReduction="20000"/>
          </a:bodyPr>
          <a:lstStyle/>
          <a:p>
            <a:r>
              <a:rPr lang="fr-FR" sz="1600" dirty="0"/>
              <a:t>Marqué par la dualité </a:t>
            </a:r>
            <a:r>
              <a:rPr lang="fr-FR" sz="1600" dirty="0" smtClean="0"/>
              <a:t>linguistique officielle</a:t>
            </a:r>
            <a:endParaRPr lang="fr-FR" sz="1600" dirty="0"/>
          </a:p>
          <a:p>
            <a:pPr lvl="1"/>
            <a:r>
              <a:rPr lang="fr-FR" sz="1300" dirty="0" smtClean="0"/>
              <a:t>Official </a:t>
            </a:r>
            <a:r>
              <a:rPr lang="fr-FR" sz="1300" dirty="0" err="1"/>
              <a:t>Languages</a:t>
            </a:r>
            <a:r>
              <a:rPr lang="fr-FR" sz="1300" dirty="0"/>
              <a:t> </a:t>
            </a:r>
            <a:r>
              <a:rPr lang="fr-FR" sz="1300" dirty="0" err="1"/>
              <a:t>Act</a:t>
            </a:r>
            <a:r>
              <a:rPr lang="fr-FR" sz="1300" dirty="0"/>
              <a:t>, </a:t>
            </a:r>
            <a:r>
              <a:rPr lang="fr-FR" sz="1300" dirty="0" smtClean="0"/>
              <a:t>1969: </a:t>
            </a:r>
            <a:r>
              <a:rPr lang="fr-FR" sz="1500" dirty="0" smtClean="0">
                <a:hlinkClick r:id="rId3"/>
              </a:rPr>
              <a:t>http</a:t>
            </a:r>
            <a:r>
              <a:rPr lang="fr-FR" sz="1500" dirty="0">
                <a:hlinkClick r:id="rId3"/>
              </a:rPr>
              <a:t>://laws-lois.justice.gc.ca/PDF/O-3.01.pdf</a:t>
            </a:r>
            <a:endParaRPr lang="fr-FR" sz="1500" dirty="0"/>
          </a:p>
          <a:p>
            <a:pPr lvl="1"/>
            <a:r>
              <a:rPr lang="fr-FR" sz="1300" dirty="0"/>
              <a:t>Charte des Droits et Libertés, </a:t>
            </a:r>
            <a:r>
              <a:rPr lang="fr-FR" sz="1300" dirty="0" smtClean="0"/>
              <a:t>1982: </a:t>
            </a:r>
            <a:r>
              <a:rPr lang="fr-FR" sz="1300" dirty="0" smtClean="0">
                <a:hlinkClick r:id="rId4"/>
              </a:rPr>
              <a:t>http</a:t>
            </a:r>
            <a:r>
              <a:rPr lang="fr-FR" sz="1300" dirty="0">
                <a:hlinkClick r:id="rId4"/>
              </a:rPr>
              <a:t>://laws-lois.justice.gc.ca/fra/Const</a:t>
            </a:r>
            <a:r>
              <a:rPr lang="fr-FR" sz="1500" dirty="0" smtClean="0">
                <a:hlinkClick r:id="rId4"/>
              </a:rPr>
              <a:t>/page-15.html</a:t>
            </a:r>
            <a:endParaRPr lang="fr-FR" sz="1500" dirty="0" smtClean="0"/>
          </a:p>
          <a:p>
            <a:pPr lvl="1"/>
            <a:endParaRPr lang="fr-FR" sz="1600" dirty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/>
          </a:p>
          <a:p>
            <a:r>
              <a:rPr lang="fr-FR" sz="1600" dirty="0" smtClean="0"/>
              <a:t>Empreint </a:t>
            </a:r>
            <a:r>
              <a:rPr lang="fr-FR" sz="1600" dirty="0"/>
              <a:t>de l’héritage politique </a:t>
            </a:r>
            <a:r>
              <a:rPr lang="fr-FR" sz="1600" dirty="0" smtClean="0"/>
              <a:t>et des revendications ancestrales du « Faire société » dans un Canada français </a:t>
            </a:r>
          </a:p>
          <a:p>
            <a:endParaRPr lang="fr-FR" sz="1600" dirty="0"/>
          </a:p>
          <a:p>
            <a:r>
              <a:rPr lang="fr-FR" sz="1600" dirty="0" smtClean="0"/>
              <a:t>Mais en </a:t>
            </a:r>
            <a:r>
              <a:rPr lang="fr-FR" sz="1600" dirty="0"/>
              <a:t>butte au multiculturalisme de la société et à la mondialisation</a:t>
            </a:r>
          </a:p>
          <a:p>
            <a:pPr lvl="2"/>
            <a:r>
              <a:rPr lang="fr-FR" sz="1600" dirty="0"/>
              <a:t>Mouvance des identités culturelles (Paré, 2003) et ‘problème’ des identités plurilingues</a:t>
            </a:r>
          </a:p>
          <a:p>
            <a:pPr lvl="2"/>
            <a:r>
              <a:rPr lang="fr-FR" sz="1600" dirty="0"/>
              <a:t>Fractures entre les identités collectives et les pratiques langagières individuelles  </a:t>
            </a:r>
          </a:p>
          <a:p>
            <a:pPr marL="0" indent="0">
              <a:buNone/>
            </a:pPr>
            <a:endParaRPr lang="fr-FR" sz="1400" dirty="0"/>
          </a:p>
          <a:p>
            <a:r>
              <a:rPr lang="fr-FR" sz="1600" b="1" dirty="0">
                <a:solidFill>
                  <a:srgbClr val="FF6600"/>
                </a:solidFill>
              </a:rPr>
              <a:t>Angoissé par la question de son avenir </a:t>
            </a:r>
            <a:r>
              <a:rPr lang="fr-FR" sz="1600" b="1" dirty="0" smtClean="0">
                <a:solidFill>
                  <a:srgbClr val="FF6600"/>
                </a:solidFill>
              </a:rPr>
              <a:t>et de la représentation de soi</a:t>
            </a:r>
            <a:endParaRPr lang="fr-FR" sz="1600" b="1" dirty="0">
              <a:solidFill>
                <a:srgbClr val="FF6600"/>
              </a:solidFill>
            </a:endParaRPr>
          </a:p>
          <a:p>
            <a:pPr lvl="1"/>
            <a:r>
              <a:rPr lang="fr-FR" sz="1400" dirty="0" smtClean="0"/>
              <a:t>Les communautés francophones minoritaires hors Québec ne sont-elles finalement que des communautés ethniques parmi d’autres ? </a:t>
            </a:r>
            <a:endParaRPr lang="fr-FR" sz="1400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Rounded Rectangle 3"/>
          <p:cNvSpPr/>
          <p:nvPr/>
        </p:nvSpPr>
        <p:spPr>
          <a:xfrm>
            <a:off x="918291" y="2779378"/>
            <a:ext cx="7024744" cy="4998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>
              <a:buNone/>
            </a:pPr>
            <a:r>
              <a:rPr lang="fr-FR" sz="1000" b="1" dirty="0">
                <a:solidFill>
                  <a:srgbClr val="008000"/>
                </a:solidFill>
              </a:rPr>
              <a:t>Langues officielles du Canada</a:t>
            </a:r>
          </a:p>
          <a:p>
            <a:pPr marL="68580" indent="0">
              <a:buNone/>
            </a:pPr>
            <a:r>
              <a:rPr lang="fr-FR" sz="1000" b="1" dirty="0">
                <a:solidFill>
                  <a:srgbClr val="008000"/>
                </a:solidFill>
              </a:rPr>
              <a:t>16.</a:t>
            </a:r>
            <a:r>
              <a:rPr lang="fr-FR" sz="1000" dirty="0">
                <a:solidFill>
                  <a:srgbClr val="008000"/>
                </a:solidFill>
              </a:rPr>
              <a:t> (1) Le français et l’anglais sont les langues officielles du Canada; ils ont un statut et des droits et privilèges égaux quant à leur usage dans les institutions du Parlement et du gouvernement du Canada</a:t>
            </a:r>
            <a:endParaRPr lang="fr-FR" sz="10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42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fr-FR" dirty="0" smtClean="0"/>
          </a:p>
          <a:p>
            <a:pPr algn="just"/>
            <a:endParaRPr lang="fr-FR" dirty="0"/>
          </a:p>
          <a:p>
            <a:pPr algn="just"/>
            <a:r>
              <a:rPr lang="fr-FR" dirty="0" smtClean="0"/>
              <a:t>« Favoriser </a:t>
            </a:r>
            <a:r>
              <a:rPr lang="fr-FR" dirty="0"/>
              <a:t>la </a:t>
            </a:r>
            <a:r>
              <a:rPr lang="fr-FR" dirty="0" smtClean="0"/>
              <a:t>vitalité </a:t>
            </a:r>
            <a:r>
              <a:rPr lang="fr-FR" dirty="0"/>
              <a:t>et la </a:t>
            </a:r>
            <a:r>
              <a:rPr lang="fr-FR" dirty="0" smtClean="0"/>
              <a:t>prospérité d’une communauté́ </a:t>
            </a:r>
            <a:r>
              <a:rPr lang="fr-FR" dirty="0"/>
              <a:t>de langue </a:t>
            </a:r>
            <a:r>
              <a:rPr lang="fr-FR" dirty="0" smtClean="0"/>
              <a:t>officielle </a:t>
            </a:r>
            <a:r>
              <a:rPr lang="fr-FR" dirty="0"/>
              <a:t>en situation minoritaire, c’est un peu comme gravir à contresens un escalier roulant : l’immobilisme </a:t>
            </a:r>
            <a:r>
              <a:rPr lang="fr-FR" dirty="0" err="1"/>
              <a:t>entraîne</a:t>
            </a:r>
            <a:r>
              <a:rPr lang="fr-FR" dirty="0"/>
              <a:t> le recul</a:t>
            </a:r>
            <a:r>
              <a:rPr lang="fr-FR" dirty="0" smtClean="0"/>
              <a:t>. » </a:t>
            </a:r>
          </a:p>
          <a:p>
            <a:pPr marL="0" indent="0" algn="r">
              <a:buNone/>
            </a:pPr>
            <a:endParaRPr lang="fr-FR" dirty="0" smtClean="0"/>
          </a:p>
          <a:p>
            <a:pPr marL="0" indent="0" algn="r">
              <a:buNone/>
            </a:pPr>
            <a:r>
              <a:rPr lang="fr-FR" dirty="0" smtClean="0"/>
              <a:t>Fraser, 2016, p. 58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1610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Francophonies de l’Ouest canadien </a:t>
            </a:r>
            <a:endParaRPr lang="fr-FR" dirty="0"/>
          </a:p>
        </p:txBody>
      </p:sp>
      <p:pic>
        <p:nvPicPr>
          <p:cNvPr id="6" name="Picture 5" descr="5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302" y="3474006"/>
            <a:ext cx="4319993" cy="323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19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Quel </a:t>
            </a:r>
            <a:r>
              <a:rPr lang="fr-FR" b="1" dirty="0" smtClean="0">
                <a:solidFill>
                  <a:srgbClr val="FF0000"/>
                </a:solidFill>
              </a:rPr>
              <a:t>avenir</a:t>
            </a:r>
            <a:r>
              <a:rPr lang="fr-FR" dirty="0" smtClean="0"/>
              <a:t> pour le français, langue officielle ?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8494"/>
            <a:ext cx="8229600" cy="4588506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Cardinal &amp; Léger (2017) rappellent que </a:t>
            </a:r>
          </a:p>
          <a:p>
            <a:endParaRPr lang="fr-FR" dirty="0" smtClean="0"/>
          </a:p>
          <a:p>
            <a:pPr marL="0" indent="0" algn="just">
              <a:buNone/>
            </a:pPr>
            <a:r>
              <a:rPr lang="fr-FR" dirty="0" smtClean="0"/>
              <a:t>«</a:t>
            </a:r>
            <a:r>
              <a:rPr lang="fr-FR" b="1" dirty="0" smtClean="0"/>
              <a:t> Le </a:t>
            </a:r>
            <a:r>
              <a:rPr lang="fr-FR" b="1" dirty="0" err="1"/>
              <a:t>français</a:t>
            </a:r>
            <a:r>
              <a:rPr lang="fr-FR" b="1" dirty="0"/>
              <a:t> et l’anglais sont au cœur du contrat social </a:t>
            </a:r>
            <a:r>
              <a:rPr lang="fr-FR" b="1" dirty="0" smtClean="0"/>
              <a:t>canadien. (..) </a:t>
            </a:r>
            <a:r>
              <a:rPr lang="fr-FR" dirty="0"/>
              <a:t>C</a:t>
            </a:r>
            <a:r>
              <a:rPr lang="fr-FR" dirty="0" smtClean="0"/>
              <a:t>’est </a:t>
            </a:r>
            <a:r>
              <a:rPr lang="fr-FR" dirty="0"/>
              <a:t>par l’entremise de leur langue que les francophones du pays affichent leur engagement envers la </a:t>
            </a:r>
            <a:r>
              <a:rPr lang="fr-FR" dirty="0" smtClean="0"/>
              <a:t>diversité. </a:t>
            </a:r>
            <a:r>
              <a:rPr lang="fr-FR" dirty="0"/>
              <a:t>Leurs luttes contre l’assimilation contribuent à une </a:t>
            </a:r>
            <a:r>
              <a:rPr lang="fr-FR" dirty="0" smtClean="0"/>
              <a:t>réaffirmation </a:t>
            </a:r>
            <a:r>
              <a:rPr lang="fr-FR" dirty="0"/>
              <a:t>de cette </a:t>
            </a:r>
            <a:r>
              <a:rPr lang="fr-FR" dirty="0" smtClean="0"/>
              <a:t>diversité et </a:t>
            </a:r>
            <a:r>
              <a:rPr lang="fr-FR" dirty="0"/>
              <a:t>constituent une forme de </a:t>
            </a:r>
            <a:r>
              <a:rPr lang="fr-FR" dirty="0" err="1"/>
              <a:t>résistance</a:t>
            </a:r>
            <a:r>
              <a:rPr lang="fr-FR" dirty="0"/>
              <a:t> à l’</a:t>
            </a:r>
            <a:r>
              <a:rPr lang="fr-FR" dirty="0" err="1"/>
              <a:t>anglo</a:t>
            </a:r>
            <a:r>
              <a:rPr lang="fr-FR" dirty="0"/>
              <a:t>-</a:t>
            </a:r>
            <a:r>
              <a:rPr lang="fr-FR" dirty="0" smtClean="0"/>
              <a:t>conformité. » </a:t>
            </a:r>
            <a:endParaRPr lang="fr-FR" dirty="0"/>
          </a:p>
          <a:p>
            <a:endParaRPr lang="fr-FR" dirty="0"/>
          </a:p>
          <a:p>
            <a:pPr algn="just"/>
            <a:r>
              <a:rPr lang="fr-FR" dirty="0" smtClean="0"/>
              <a:t>Ils soulignent qu’il </a:t>
            </a:r>
            <a:r>
              <a:rPr lang="fr-FR" dirty="0"/>
              <a:t>faut repenser les rapports entre les langues au </a:t>
            </a:r>
            <a:r>
              <a:rPr lang="fr-FR" dirty="0" smtClean="0"/>
              <a:t>Canada, et donner une place aux langues autochtones.</a:t>
            </a:r>
          </a:p>
          <a:p>
            <a:pPr algn="just"/>
            <a:endParaRPr lang="fr-FR" dirty="0" smtClean="0"/>
          </a:p>
          <a:p>
            <a:pPr algn="just">
              <a:buFont typeface="Wingdings" charset="2"/>
              <a:buChar char="Ø"/>
            </a:pPr>
            <a:r>
              <a:rPr lang="fr-FR" dirty="0"/>
              <a:t> </a:t>
            </a:r>
            <a:r>
              <a:rPr lang="fr-FR" dirty="0" smtClean="0"/>
              <a:t>Vers </a:t>
            </a:r>
            <a:r>
              <a:rPr lang="fr-FR" b="1" dirty="0" smtClean="0">
                <a:solidFill>
                  <a:srgbClr val="008000"/>
                </a:solidFill>
              </a:rPr>
              <a:t>nouvelle gouvernance </a:t>
            </a:r>
            <a:r>
              <a:rPr lang="fr-FR" dirty="0" smtClean="0"/>
              <a:t>et un </a:t>
            </a:r>
            <a:r>
              <a:rPr lang="fr-FR" b="1" dirty="0" smtClean="0">
                <a:solidFill>
                  <a:srgbClr val="008000"/>
                </a:solidFill>
              </a:rPr>
              <a:t>nouveau projet collectif </a:t>
            </a:r>
            <a:r>
              <a:rPr lang="fr-FR" dirty="0" smtClean="0"/>
              <a:t>?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4276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65" y="287557"/>
            <a:ext cx="8229600" cy="798250"/>
          </a:xfrm>
        </p:spPr>
        <p:txBody>
          <a:bodyPr/>
          <a:lstStyle/>
          <a:p>
            <a:r>
              <a:rPr lang="fr-FR" dirty="0" smtClean="0"/>
              <a:t>Références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807"/>
            <a:ext cx="8229600" cy="5391193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n-US" dirty="0" smtClean="0"/>
              <a:t>Cardinal, L. &amp; Léger, R. (2017). </a:t>
            </a:r>
            <a:r>
              <a:rPr lang="en-US" dirty="0" err="1"/>
              <a:t>Quelle</a:t>
            </a:r>
            <a:r>
              <a:rPr lang="en-US" dirty="0"/>
              <a:t> orientation </a:t>
            </a:r>
            <a:r>
              <a:rPr lang="en-US" dirty="0" err="1"/>
              <a:t>donner</a:t>
            </a:r>
            <a:r>
              <a:rPr lang="en-US" dirty="0"/>
              <a:t> </a:t>
            </a:r>
            <a:r>
              <a:rPr lang="en-US" dirty="0" smtClean="0"/>
              <a:t>au </a:t>
            </a:r>
            <a:r>
              <a:rPr lang="en-US" dirty="0"/>
              <a:t>prochain plan </a:t>
            </a:r>
            <a:r>
              <a:rPr lang="en-US" i="1" dirty="0" err="1"/>
              <a:t>d’action</a:t>
            </a:r>
            <a:r>
              <a:rPr lang="en-US" i="1" dirty="0"/>
              <a:t> </a:t>
            </a:r>
            <a:r>
              <a:rPr lang="en-US" i="1" dirty="0" err="1"/>
              <a:t>sur</a:t>
            </a:r>
            <a:r>
              <a:rPr lang="en-US" i="1" dirty="0"/>
              <a:t> les </a:t>
            </a:r>
            <a:r>
              <a:rPr lang="en-US" i="1" dirty="0" err="1"/>
              <a:t>langues</a:t>
            </a:r>
            <a:r>
              <a:rPr lang="en-US" i="1" dirty="0"/>
              <a:t> </a:t>
            </a:r>
            <a:r>
              <a:rPr lang="en-US" i="1" dirty="0" err="1"/>
              <a:t>officielles</a:t>
            </a:r>
            <a:r>
              <a:rPr lang="en-US" i="1" dirty="0"/>
              <a:t> ? </a:t>
            </a:r>
            <a:r>
              <a:rPr lang="fr-FR" i="1" dirty="0" smtClean="0"/>
              <a:t>Options </a:t>
            </a:r>
            <a:r>
              <a:rPr lang="fr-FR" i="1" dirty="0"/>
              <a:t>politiques = Policy Options, 23 février</a:t>
            </a:r>
            <a:r>
              <a:rPr lang="fr-FR" i="1" dirty="0" smtClean="0"/>
              <a:t>. </a:t>
            </a:r>
            <a:r>
              <a:rPr lang="fr-FR" i="1" dirty="0" smtClean="0">
                <a:hlinkClick r:id="rId3"/>
              </a:rPr>
              <a:t>http</a:t>
            </a:r>
            <a:r>
              <a:rPr lang="fr-FR" i="1" dirty="0">
                <a:hlinkClick r:id="rId3"/>
              </a:rPr>
              <a:t>://policyoptions.irpp.org/magazines/february-2017/quel-avenir-pour-les-langues-officielles-et-la-diversite-linguistique</a:t>
            </a:r>
            <a:r>
              <a:rPr lang="fr-FR" i="1" dirty="0" smtClean="0">
                <a:hlinkClick r:id="rId3"/>
              </a:rPr>
              <a:t>/</a:t>
            </a:r>
            <a:r>
              <a:rPr lang="fr-FR" i="1" dirty="0" smtClean="0"/>
              <a:t> </a:t>
            </a:r>
          </a:p>
          <a:p>
            <a:pPr marL="0" indent="0" algn="just">
              <a:buNone/>
            </a:pPr>
            <a:endParaRPr lang="en-US" i="1" dirty="0"/>
          </a:p>
          <a:p>
            <a:pPr algn="just"/>
            <a:r>
              <a:rPr lang="en-US" i="1" dirty="0" smtClean="0"/>
              <a:t>Cardinal, L. (2012). </a:t>
            </a:r>
            <a:r>
              <a:rPr lang="en-US" i="1" dirty="0" err="1" smtClean="0"/>
              <a:t>L’identité</a:t>
            </a:r>
            <a:r>
              <a:rPr lang="en-US" i="1" dirty="0" smtClean="0"/>
              <a:t> en </a:t>
            </a:r>
            <a:r>
              <a:rPr lang="en-US" i="1" dirty="0" err="1"/>
              <a:t>débat</a:t>
            </a:r>
            <a:r>
              <a:rPr lang="en-US" i="1" dirty="0"/>
              <a:t> : </a:t>
            </a:r>
            <a:r>
              <a:rPr lang="en-US" i="1" dirty="0" err="1"/>
              <a:t>repères</a:t>
            </a:r>
            <a:r>
              <a:rPr lang="en-US" i="1" dirty="0"/>
              <a:t> et perspectives pour </a:t>
            </a:r>
            <a:r>
              <a:rPr lang="en-US" i="1" dirty="0" err="1"/>
              <a:t>l’étude</a:t>
            </a:r>
            <a:r>
              <a:rPr lang="en-US" i="1" dirty="0"/>
              <a:t> du Canada </a:t>
            </a:r>
            <a:r>
              <a:rPr lang="en-US" i="1" dirty="0" err="1" smtClean="0"/>
              <a:t>français</a:t>
            </a:r>
            <a:r>
              <a:rPr lang="en-US" i="1" dirty="0" smtClean="0"/>
              <a:t>. </a:t>
            </a:r>
            <a:r>
              <a:rPr lang="en-US" i="1" dirty="0"/>
              <a:t>International Journal of Canadian Studies / Revue </a:t>
            </a:r>
            <a:r>
              <a:rPr lang="en-US" i="1" dirty="0" err="1"/>
              <a:t>internationale</a:t>
            </a:r>
            <a:r>
              <a:rPr lang="en-US" i="1" dirty="0"/>
              <a:t> </a:t>
            </a:r>
            <a:r>
              <a:rPr lang="en-US" i="1" dirty="0" err="1"/>
              <a:t>d’études</a:t>
            </a:r>
            <a:r>
              <a:rPr lang="en-US" i="1" dirty="0"/>
              <a:t> </a:t>
            </a:r>
            <a:r>
              <a:rPr lang="en-US" i="1" dirty="0" err="1"/>
              <a:t>canadiennes</a:t>
            </a:r>
            <a:r>
              <a:rPr lang="en-US" i="1" dirty="0"/>
              <a:t>, n°45-</a:t>
            </a:r>
            <a:r>
              <a:rPr lang="en-US" i="1" dirty="0" smtClean="0"/>
              <a:t>46, </a:t>
            </a:r>
            <a:r>
              <a:rPr lang="en-US" i="1" dirty="0"/>
              <a:t>p. 55- 68. </a:t>
            </a:r>
          </a:p>
          <a:p>
            <a:pPr algn="just"/>
            <a:endParaRPr lang="en-US" i="1" dirty="0" smtClean="0"/>
          </a:p>
          <a:p>
            <a:pPr algn="just"/>
            <a:r>
              <a:rPr lang="en-US" i="1" dirty="0" smtClean="0"/>
              <a:t>Cardinal, L., Lang, S. &amp; Sauvé, A. (2008). </a:t>
            </a:r>
            <a:r>
              <a:rPr lang="en-US" i="1" dirty="0"/>
              <a:t>Les </a:t>
            </a:r>
            <a:r>
              <a:rPr lang="en-US" i="1" dirty="0" err="1"/>
              <a:t>minorités</a:t>
            </a:r>
            <a:r>
              <a:rPr lang="en-US" i="1" dirty="0"/>
              <a:t> </a:t>
            </a:r>
            <a:r>
              <a:rPr lang="en-US" i="1" dirty="0" err="1"/>
              <a:t>francophones</a:t>
            </a:r>
            <a:r>
              <a:rPr lang="en-US" i="1" dirty="0"/>
              <a:t> hors </a:t>
            </a:r>
            <a:r>
              <a:rPr lang="en-US" i="1" dirty="0" err="1"/>
              <a:t>Québec</a:t>
            </a:r>
            <a:r>
              <a:rPr lang="en-US" i="1" dirty="0"/>
              <a:t> et la </a:t>
            </a:r>
            <a:r>
              <a:rPr lang="en-US" i="1" dirty="0" err="1"/>
              <a:t>gouvernance</a:t>
            </a:r>
            <a:r>
              <a:rPr lang="en-US" i="1" dirty="0"/>
              <a:t> des </a:t>
            </a:r>
            <a:r>
              <a:rPr lang="en-US" i="1" dirty="0" err="1"/>
              <a:t>langues</a:t>
            </a:r>
            <a:r>
              <a:rPr lang="en-US" i="1" dirty="0"/>
              <a:t> </a:t>
            </a:r>
            <a:r>
              <a:rPr lang="en-US" i="1" dirty="0" err="1"/>
              <a:t>officielles</a:t>
            </a:r>
            <a:r>
              <a:rPr lang="en-US" i="1" dirty="0"/>
              <a:t> : portrait et </a:t>
            </a:r>
            <a:r>
              <a:rPr lang="en-US" i="1" dirty="0" err="1" smtClean="0"/>
              <a:t>enjeux</a:t>
            </a:r>
            <a:r>
              <a:rPr lang="en-US" i="1" dirty="0" smtClean="0"/>
              <a:t>. </a:t>
            </a:r>
            <a:r>
              <a:rPr lang="en-US" i="1" dirty="0" err="1"/>
              <a:t>Francophonies</a:t>
            </a:r>
            <a:r>
              <a:rPr lang="en-US" i="1" dirty="0"/>
              <a:t> </a:t>
            </a:r>
            <a:r>
              <a:rPr lang="en-US" i="1" dirty="0" err="1"/>
              <a:t>d'Amérique</a:t>
            </a:r>
            <a:r>
              <a:rPr lang="en-US" i="1" dirty="0"/>
              <a:t> 26, </a:t>
            </a:r>
            <a:r>
              <a:rPr lang="is-IS" i="1" dirty="0"/>
              <a:t>209-</a:t>
            </a:r>
            <a:r>
              <a:rPr lang="is-IS" i="1" dirty="0" smtClean="0"/>
              <a:t>233. </a:t>
            </a:r>
          </a:p>
          <a:p>
            <a:pPr algn="just"/>
            <a:endParaRPr lang="is-IS" i="1" dirty="0"/>
          </a:p>
          <a:p>
            <a:pPr algn="just"/>
            <a:r>
              <a:rPr lang="en-US" i="1" dirty="0"/>
              <a:t>Cardinal, </a:t>
            </a:r>
            <a:r>
              <a:rPr lang="en-US" i="1" dirty="0" smtClean="0"/>
              <a:t>. (1994). Ruptures </a:t>
            </a:r>
            <a:r>
              <a:rPr lang="en-US" i="1" dirty="0"/>
              <a:t>et fragmentations de </a:t>
            </a:r>
            <a:r>
              <a:rPr lang="en-US" i="1" dirty="0" err="1"/>
              <a:t>l’identite</a:t>
            </a:r>
            <a:r>
              <a:rPr lang="en-US" i="1" dirty="0"/>
              <a:t>́ francophone en milieu </a:t>
            </a:r>
            <a:r>
              <a:rPr lang="en-US" i="1" dirty="0" err="1"/>
              <a:t>minoritaire</a:t>
            </a:r>
            <a:r>
              <a:rPr lang="en-US" i="1" dirty="0"/>
              <a:t>; un </a:t>
            </a:r>
            <a:r>
              <a:rPr lang="en-US" i="1" dirty="0" err="1"/>
              <a:t>bilan</a:t>
            </a:r>
            <a:r>
              <a:rPr lang="en-US" i="1" dirty="0"/>
              <a:t> </a:t>
            </a:r>
            <a:r>
              <a:rPr lang="en-US" i="1" dirty="0" smtClean="0"/>
              <a:t>critique. </a:t>
            </a:r>
            <a:r>
              <a:rPr lang="en-US" i="1" dirty="0" err="1" smtClean="0"/>
              <a:t>Sociologie</a:t>
            </a:r>
            <a:r>
              <a:rPr lang="en-US" i="1" dirty="0" smtClean="0"/>
              <a:t> </a:t>
            </a:r>
            <a:r>
              <a:rPr lang="en-US" i="1" dirty="0"/>
              <a:t>et </a:t>
            </a:r>
            <a:r>
              <a:rPr lang="en-US" i="1" dirty="0" err="1"/>
              <a:t>sociétés</a:t>
            </a:r>
            <a:r>
              <a:rPr lang="en-US" i="1" dirty="0"/>
              <a:t> </a:t>
            </a:r>
            <a:r>
              <a:rPr lang="en-US" dirty="0" smtClean="0"/>
              <a:t>261, 71</a:t>
            </a:r>
            <a:r>
              <a:rPr lang="en-US" dirty="0"/>
              <a:t>–86. </a:t>
            </a:r>
            <a:endParaRPr lang="is-IS" dirty="0" smtClean="0"/>
          </a:p>
          <a:p>
            <a:pPr algn="just"/>
            <a:endParaRPr lang="en-US" dirty="0"/>
          </a:p>
          <a:p>
            <a:pPr algn="just"/>
            <a:r>
              <a:rPr lang="en-US" dirty="0" err="1" smtClean="0"/>
              <a:t>Deveau</a:t>
            </a:r>
            <a:r>
              <a:rPr lang="en-US" dirty="0"/>
              <a:t>, </a:t>
            </a:r>
            <a:r>
              <a:rPr lang="en-US" dirty="0" smtClean="0"/>
              <a:t>K. (2008). </a:t>
            </a:r>
            <a:r>
              <a:rPr lang="en-US" dirty="0"/>
              <a:t>"Construction </a:t>
            </a:r>
            <a:r>
              <a:rPr lang="en-US" dirty="0" err="1"/>
              <a:t>identitaire</a:t>
            </a:r>
            <a:r>
              <a:rPr lang="en-US" dirty="0"/>
              <a:t> francophone en milieu </a:t>
            </a:r>
            <a:r>
              <a:rPr lang="en-US" dirty="0" err="1"/>
              <a:t>minoritaire</a:t>
            </a:r>
            <a:r>
              <a:rPr lang="en-US" dirty="0"/>
              <a:t> </a:t>
            </a:r>
            <a:r>
              <a:rPr lang="en-US" dirty="0" err="1"/>
              <a:t>canadien</a:t>
            </a:r>
            <a:r>
              <a:rPr lang="en-US" dirty="0"/>
              <a:t> : « Qui </a:t>
            </a:r>
            <a:r>
              <a:rPr lang="en-US" dirty="0" err="1"/>
              <a:t>suis</a:t>
            </a:r>
            <a:r>
              <a:rPr lang="en-US" dirty="0"/>
              <a:t>-je ? », «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suis</a:t>
            </a:r>
            <a:r>
              <a:rPr lang="en-US" dirty="0"/>
              <a:t>-je </a:t>
            </a:r>
            <a:r>
              <a:rPr lang="en-US" dirty="0" smtClean="0"/>
              <a:t>?». </a:t>
            </a:r>
            <a:r>
              <a:rPr lang="en-US" i="1" dirty="0" err="1" smtClean="0"/>
              <a:t>Francophonies</a:t>
            </a:r>
            <a:r>
              <a:rPr lang="en-US" i="1" dirty="0" smtClean="0"/>
              <a:t> </a:t>
            </a:r>
            <a:r>
              <a:rPr lang="en-US" i="1" dirty="0" err="1"/>
              <a:t>d'Amérique</a:t>
            </a:r>
            <a:r>
              <a:rPr lang="en-US" i="1" dirty="0"/>
              <a:t> </a:t>
            </a:r>
            <a:r>
              <a:rPr lang="en-US" i="1" dirty="0" smtClean="0"/>
              <a:t>26</a:t>
            </a:r>
            <a:r>
              <a:rPr lang="en-US" dirty="0" smtClean="0"/>
              <a:t>,  </a:t>
            </a:r>
            <a:r>
              <a:rPr lang="en-US" dirty="0"/>
              <a:t>383–403.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err="1" smtClean="0"/>
              <a:t>Jacquet</a:t>
            </a:r>
            <a:r>
              <a:rPr lang="en-US" dirty="0" smtClean="0"/>
              <a:t>, M. Moore, D., Sabatier, C. &amp; </a:t>
            </a:r>
            <a:r>
              <a:rPr lang="en-US" dirty="0" err="1" smtClean="0"/>
              <a:t>Masinda</a:t>
            </a:r>
            <a:r>
              <a:rPr lang="en-US" dirty="0" smtClean="0"/>
              <a:t>, M. (2008). </a:t>
            </a:r>
            <a:r>
              <a:rPr lang="en-US" dirty="0" err="1" smtClean="0"/>
              <a:t>Médiateurs</a:t>
            </a:r>
            <a:r>
              <a:rPr lang="en-US" dirty="0" smtClean="0"/>
              <a:t> </a:t>
            </a:r>
            <a:r>
              <a:rPr lang="en-US" dirty="0" err="1"/>
              <a:t>culturels</a:t>
            </a:r>
            <a:r>
              <a:rPr lang="en-US" dirty="0"/>
              <a:t> et insertion de nouveaux </a:t>
            </a:r>
            <a:r>
              <a:rPr lang="en-US" dirty="0" err="1"/>
              <a:t>arrivants</a:t>
            </a:r>
            <a:r>
              <a:rPr lang="en-US" dirty="0"/>
              <a:t> </a:t>
            </a:r>
            <a:r>
              <a:rPr lang="en-US" dirty="0" err="1"/>
              <a:t>francophones</a:t>
            </a:r>
            <a:r>
              <a:rPr lang="en-US" dirty="0"/>
              <a:t> </a:t>
            </a:r>
            <a:r>
              <a:rPr lang="en-US" dirty="0" err="1"/>
              <a:t>africains</a:t>
            </a:r>
            <a:r>
              <a:rPr lang="en-US" dirty="0"/>
              <a:t>: </a:t>
            </a:r>
            <a:r>
              <a:rPr lang="en-US" dirty="0" err="1"/>
              <a:t>parcours</a:t>
            </a:r>
            <a:r>
              <a:rPr lang="en-US" dirty="0"/>
              <a:t> de migration et perception des </a:t>
            </a:r>
            <a:r>
              <a:rPr lang="en-US" dirty="0" err="1"/>
              <a:t>rôles</a:t>
            </a:r>
            <a:r>
              <a:rPr lang="en-US" dirty="0"/>
              <a:t>. </a:t>
            </a:r>
            <a:r>
              <a:rPr lang="en-US" i="1" dirty="0" err="1"/>
              <a:t>Glottopol</a:t>
            </a:r>
            <a:r>
              <a:rPr lang="en-US" dirty="0"/>
              <a:t> </a:t>
            </a:r>
            <a:r>
              <a:rPr lang="en-US" i="1" dirty="0"/>
              <a:t>11,</a:t>
            </a:r>
            <a:r>
              <a:rPr lang="en-US" dirty="0"/>
              <a:t> </a:t>
            </a:r>
            <a:r>
              <a:rPr lang="fr-FR" dirty="0"/>
              <a:t>81-94</a:t>
            </a:r>
            <a:r>
              <a:rPr lang="en-US" dirty="0"/>
              <a:t>.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://www.univ-rouen.fr/dyalang/glottopol/numero_11.</a:t>
            </a:r>
            <a:r>
              <a:rPr lang="en-US" dirty="0" smtClean="0">
                <a:hlinkClick r:id="rId4"/>
              </a:rPr>
              <a:t>html</a:t>
            </a:r>
            <a:endParaRPr lang="en-US" dirty="0" smtClean="0"/>
          </a:p>
          <a:p>
            <a:pPr algn="just"/>
            <a:endParaRPr lang="fr-CA" dirty="0"/>
          </a:p>
          <a:p>
            <a:pPr algn="just"/>
            <a:r>
              <a:rPr lang="en-US" dirty="0"/>
              <a:t>Moore, </a:t>
            </a:r>
            <a:r>
              <a:rPr lang="en-US" dirty="0" smtClean="0"/>
              <a:t>D., Sabatier</a:t>
            </a:r>
            <a:r>
              <a:rPr lang="en-US" dirty="0"/>
              <a:t>, C</a:t>
            </a:r>
            <a:r>
              <a:rPr lang="en-US" dirty="0" smtClean="0"/>
              <a:t>., </a:t>
            </a:r>
            <a:r>
              <a:rPr lang="en-US" dirty="0" err="1" smtClean="0"/>
              <a:t>Jacquet</a:t>
            </a:r>
            <a:r>
              <a:rPr lang="en-US" dirty="0" smtClean="0"/>
              <a:t>, M. </a:t>
            </a:r>
            <a:r>
              <a:rPr lang="en-US" dirty="0"/>
              <a:t>&amp; </a:t>
            </a:r>
            <a:r>
              <a:rPr lang="en-US" dirty="0" err="1"/>
              <a:t>Masinda</a:t>
            </a:r>
            <a:r>
              <a:rPr lang="en-US" dirty="0"/>
              <a:t>, M. </a:t>
            </a:r>
            <a:r>
              <a:rPr lang="en-US" cap="small" dirty="0" smtClean="0"/>
              <a:t>(</a:t>
            </a:r>
            <a:r>
              <a:rPr lang="en-US" dirty="0"/>
              <a:t>2009). </a:t>
            </a:r>
            <a:r>
              <a:rPr lang="en-US" dirty="0" err="1"/>
              <a:t>Voix</a:t>
            </a:r>
            <a:r>
              <a:rPr lang="en-US" dirty="0"/>
              <a:t> </a:t>
            </a:r>
            <a:r>
              <a:rPr lang="en-US" dirty="0" err="1"/>
              <a:t>africaines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l’école</a:t>
            </a:r>
            <a:r>
              <a:rPr lang="en-US" dirty="0"/>
              <a:t> de la </a:t>
            </a:r>
            <a:r>
              <a:rPr lang="en-US" dirty="0" err="1"/>
              <a:t>francophonie</a:t>
            </a:r>
            <a:r>
              <a:rPr lang="en-US" dirty="0"/>
              <a:t> </a:t>
            </a:r>
            <a:r>
              <a:rPr lang="en-US" dirty="0" err="1"/>
              <a:t>canadienne</a:t>
            </a:r>
            <a:r>
              <a:rPr lang="en-US" dirty="0"/>
              <a:t>. </a:t>
            </a:r>
            <a:r>
              <a:rPr lang="en-US" dirty="0" err="1"/>
              <a:t>Réflexions</a:t>
            </a:r>
            <a:r>
              <a:rPr lang="en-US" dirty="0"/>
              <a:t> pour </a:t>
            </a:r>
            <a:r>
              <a:rPr lang="en-US" dirty="0" err="1"/>
              <a:t>une</a:t>
            </a:r>
            <a:r>
              <a:rPr lang="en-US" dirty="0"/>
              <a:t> culture </a:t>
            </a:r>
            <a:r>
              <a:rPr lang="en-US" dirty="0" err="1"/>
              <a:t>didactique</a:t>
            </a:r>
            <a:r>
              <a:rPr lang="en-US" dirty="0"/>
              <a:t> du </a:t>
            </a:r>
            <a:r>
              <a:rPr lang="en-US" dirty="0" err="1"/>
              <a:t>plurilinguisme</a:t>
            </a:r>
            <a:r>
              <a:rPr lang="en-US" dirty="0"/>
              <a:t> </a:t>
            </a:r>
            <a:r>
              <a:rPr lang="en-US" dirty="0" err="1"/>
              <a:t>contextualisée</a:t>
            </a:r>
            <a:r>
              <a:rPr lang="en-US" dirty="0"/>
              <a:t>. In P. Blanchet, D. Moore &amp; S. </a:t>
            </a:r>
            <a:r>
              <a:rPr lang="en-US" dirty="0" err="1"/>
              <a:t>Asselah</a:t>
            </a:r>
            <a:r>
              <a:rPr lang="en-US" dirty="0"/>
              <a:t> </a:t>
            </a:r>
            <a:r>
              <a:rPr lang="en-US" dirty="0" err="1"/>
              <a:t>Rahal</a:t>
            </a:r>
            <a:r>
              <a:rPr lang="en-US" dirty="0"/>
              <a:t> (Eds.). </a:t>
            </a:r>
            <a:r>
              <a:rPr lang="en-US" i="1" dirty="0"/>
              <a:t>Perspectives pour </a:t>
            </a:r>
            <a:r>
              <a:rPr lang="en-US" i="1" dirty="0" err="1"/>
              <a:t>une</a:t>
            </a:r>
            <a:r>
              <a:rPr lang="en-US" i="1" dirty="0"/>
              <a:t> </a:t>
            </a:r>
            <a:r>
              <a:rPr lang="en-US" i="1" dirty="0" err="1"/>
              <a:t>didactique</a:t>
            </a:r>
            <a:r>
              <a:rPr lang="en-US" i="1" dirty="0"/>
              <a:t> des </a:t>
            </a:r>
            <a:r>
              <a:rPr lang="en-US" i="1" dirty="0" err="1"/>
              <a:t>langues</a:t>
            </a:r>
            <a:r>
              <a:rPr lang="en-US" i="1" dirty="0"/>
              <a:t> </a:t>
            </a:r>
            <a:r>
              <a:rPr lang="en-US" i="1" dirty="0" err="1"/>
              <a:t>contextualisée</a:t>
            </a:r>
            <a:r>
              <a:rPr lang="en-US" dirty="0"/>
              <a:t> (pp. 19-40). Paris: </a:t>
            </a:r>
            <a:r>
              <a:rPr lang="en-US" dirty="0" err="1"/>
              <a:t>Savoirs</a:t>
            </a:r>
            <a:r>
              <a:rPr lang="en-US" dirty="0"/>
              <a:t> </a:t>
            </a:r>
            <a:r>
              <a:rPr lang="en-US" dirty="0" err="1"/>
              <a:t>Francophones</a:t>
            </a:r>
            <a:r>
              <a:rPr lang="en-US" dirty="0"/>
              <a:t>. </a:t>
            </a:r>
            <a:r>
              <a:rPr lang="en-US" dirty="0" err="1"/>
              <a:t>Agence</a:t>
            </a:r>
            <a:r>
              <a:rPr lang="en-US" dirty="0"/>
              <a:t> </a:t>
            </a:r>
            <a:r>
              <a:rPr lang="en-US" dirty="0" err="1"/>
              <a:t>Universitaire</a:t>
            </a:r>
            <a:r>
              <a:rPr lang="en-US" dirty="0"/>
              <a:t> de la </a:t>
            </a:r>
            <a:r>
              <a:rPr lang="en-US" dirty="0" err="1"/>
              <a:t>Francophonie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Sabatier, C. (2015). </a:t>
            </a:r>
            <a:r>
              <a:rPr lang="en-US" dirty="0" err="1"/>
              <a:t>Africains</a:t>
            </a:r>
            <a:r>
              <a:rPr lang="en-US" dirty="0"/>
              <a:t> et </a:t>
            </a:r>
            <a:r>
              <a:rPr lang="en-US" dirty="0" err="1"/>
              <a:t>Francophones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Vancouver: </a:t>
            </a:r>
            <a:r>
              <a:rPr lang="en-US" dirty="0" err="1"/>
              <a:t>Jeux</a:t>
            </a:r>
            <a:r>
              <a:rPr lang="en-US" dirty="0"/>
              <a:t> de </a:t>
            </a:r>
            <a:r>
              <a:rPr lang="en-US" dirty="0" err="1"/>
              <a:t>langues</a:t>
            </a:r>
            <a:r>
              <a:rPr lang="en-US" dirty="0"/>
              <a:t> et </a:t>
            </a:r>
            <a:r>
              <a:rPr lang="en-US" dirty="0" err="1"/>
              <a:t>voix</a:t>
            </a:r>
            <a:r>
              <a:rPr lang="en-US" dirty="0"/>
              <a:t>/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identitaires</a:t>
            </a:r>
            <a:r>
              <a:rPr lang="en-US" dirty="0"/>
              <a:t>. </a:t>
            </a:r>
            <a:r>
              <a:rPr lang="en-US" i="1" dirty="0" err="1"/>
              <a:t>Relais</a:t>
            </a:r>
            <a:r>
              <a:rPr lang="en-US" i="1" dirty="0"/>
              <a:t> 2. </a:t>
            </a:r>
            <a:r>
              <a:rPr lang="en-US" dirty="0"/>
              <a:t>29-43. </a:t>
            </a:r>
          </a:p>
          <a:p>
            <a:pPr marL="0" indent="0" algn="just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1569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4343" y="792080"/>
            <a:ext cx="2312553" cy="1261872"/>
          </a:xfrm>
        </p:spPr>
        <p:txBody>
          <a:bodyPr/>
          <a:lstStyle/>
          <a:p>
            <a:r>
              <a:rPr lang="fr-FR" dirty="0" smtClean="0"/>
              <a:t>Contact </a:t>
            </a:r>
            <a:br>
              <a:rPr lang="fr-FR" dirty="0" smtClean="0"/>
            </a:br>
            <a:r>
              <a:rPr lang="fr-FR" dirty="0" err="1">
                <a:solidFill>
                  <a:srgbClr val="000090"/>
                </a:solidFill>
              </a:rPr>
              <a:t>sabatier@sfu.ca</a:t>
            </a:r>
            <a:endParaRPr lang="fr-FR" dirty="0"/>
          </a:p>
        </p:txBody>
      </p:sp>
      <p:pic>
        <p:nvPicPr>
          <p:cNvPr id="11" name="Picture Placeholder 9" descr="cercl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22903" y="2053952"/>
            <a:ext cx="2557879" cy="2535142"/>
          </a:xfrm>
          <a:prstGeom prst="rect">
            <a:avLst/>
          </a:prstGeom>
        </p:spPr>
      </p:pic>
      <p:pic>
        <p:nvPicPr>
          <p:cNvPr id="12" name="Picture 7" descr="PICT478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43" y="2789093"/>
            <a:ext cx="2171835" cy="259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Content Placeholder 12" descr="CTR 1.png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6" b="41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peu d’histoire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 smtClean="0"/>
              <a:t>1793 : Arrivée de </a:t>
            </a:r>
            <a:r>
              <a:rPr lang="fr-FR" dirty="0" smtClean="0">
                <a:solidFill>
                  <a:srgbClr val="008000"/>
                </a:solidFill>
              </a:rPr>
              <a:t>6 voyageurs canadiens-français </a:t>
            </a:r>
            <a:r>
              <a:rPr lang="fr-FR" dirty="0" smtClean="0"/>
              <a:t>avec Alexander </a:t>
            </a:r>
            <a:r>
              <a:rPr lang="fr-FR" dirty="0" err="1" smtClean="0"/>
              <a:t>MacKenzie</a:t>
            </a:r>
            <a:r>
              <a:rPr lang="fr-FR" dirty="0" smtClean="0"/>
              <a:t>, </a:t>
            </a:r>
            <a:r>
              <a:rPr lang="en-US" dirty="0"/>
              <a:t>premier </a:t>
            </a:r>
            <a:r>
              <a:rPr lang="en-US" dirty="0" err="1"/>
              <a:t>Européen</a:t>
            </a:r>
            <a:r>
              <a:rPr lang="en-US" dirty="0"/>
              <a:t> à </a:t>
            </a:r>
            <a:r>
              <a:rPr lang="en-US" dirty="0" err="1"/>
              <a:t>franchir</a:t>
            </a:r>
            <a:r>
              <a:rPr lang="en-US" dirty="0"/>
              <a:t> les </a:t>
            </a:r>
            <a:r>
              <a:rPr lang="en-US" dirty="0" err="1" smtClean="0"/>
              <a:t>Rocheuses</a:t>
            </a:r>
            <a:r>
              <a:rPr lang="en-US" dirty="0" smtClean="0"/>
              <a:t>.</a:t>
            </a:r>
            <a:r>
              <a:rPr lang="fr-FR" dirty="0" smtClean="0"/>
              <a:t>  </a:t>
            </a:r>
          </a:p>
          <a:p>
            <a:pPr algn="just"/>
            <a:r>
              <a:rPr lang="fr-FR" dirty="0" smtClean="0"/>
              <a:t>1812: plus de 300 personnes ; fondation de nombreux forts à travers la province    </a:t>
            </a:r>
          </a:p>
          <a:p>
            <a:pPr algn="just"/>
            <a:r>
              <a:rPr lang="fr-FR" dirty="0" smtClean="0"/>
              <a:t>1909 : première paroisse francophone à </a:t>
            </a:r>
            <a:r>
              <a:rPr lang="fr-FR" dirty="0" err="1" smtClean="0"/>
              <a:t>Maillardville</a:t>
            </a:r>
            <a:endParaRPr lang="fr-FR" dirty="0" smtClean="0"/>
          </a:p>
          <a:p>
            <a:pPr algn="just"/>
            <a:r>
              <a:rPr lang="fr-FR" dirty="0" smtClean="0"/>
              <a:t>1945 : création de la </a:t>
            </a:r>
            <a:r>
              <a:rPr lang="fr-FR" dirty="0" err="1"/>
              <a:t>Fédération</a:t>
            </a:r>
            <a:r>
              <a:rPr lang="fr-FR" dirty="0"/>
              <a:t> </a:t>
            </a:r>
            <a:r>
              <a:rPr lang="fr-FR" dirty="0" err="1" smtClean="0"/>
              <a:t>canadienne</a:t>
            </a:r>
            <a:r>
              <a:rPr lang="fr-FR" dirty="0" err="1"/>
              <a:t>-française</a:t>
            </a:r>
            <a:r>
              <a:rPr lang="fr-FR" dirty="0"/>
              <a:t> de Colombie-Britannique (FCFCB</a:t>
            </a:r>
            <a:r>
              <a:rPr lang="fr-FR" dirty="0" smtClean="0"/>
              <a:t>), </a:t>
            </a:r>
            <a:r>
              <a:rPr lang="fr-FR" dirty="0" err="1" smtClean="0"/>
              <a:t>rebaptisée</a:t>
            </a:r>
            <a:r>
              <a:rPr lang="fr-FR" dirty="0" smtClean="0"/>
              <a:t> </a:t>
            </a:r>
            <a:r>
              <a:rPr lang="fr-FR" dirty="0"/>
              <a:t>aujourd’hui </a:t>
            </a:r>
            <a:r>
              <a:rPr lang="fr-FR" dirty="0" err="1">
                <a:solidFill>
                  <a:srgbClr val="008000"/>
                </a:solidFill>
              </a:rPr>
              <a:t>Fédération</a:t>
            </a:r>
            <a:r>
              <a:rPr lang="fr-FR" dirty="0">
                <a:solidFill>
                  <a:srgbClr val="008000"/>
                </a:solidFill>
              </a:rPr>
              <a:t> des francophones de la Colombie- Britannique (FFCB) </a:t>
            </a:r>
          </a:p>
          <a:p>
            <a:pPr algn="just"/>
            <a:r>
              <a:rPr lang="fr-FR" dirty="0" smtClean="0">
                <a:solidFill>
                  <a:srgbClr val="000000"/>
                </a:solidFill>
              </a:rPr>
              <a:t>1977 : création du </a:t>
            </a:r>
            <a:r>
              <a:rPr lang="fr-FR" dirty="0" smtClean="0">
                <a:solidFill>
                  <a:srgbClr val="008000"/>
                </a:solidFill>
              </a:rPr>
              <a:t>Conseil Scolaire Francophone (CSF)</a:t>
            </a:r>
          </a:p>
          <a:p>
            <a:pPr algn="just"/>
            <a:endParaRPr lang="fr-FR" dirty="0">
              <a:solidFill>
                <a:srgbClr val="008000"/>
              </a:solidFill>
            </a:endParaRPr>
          </a:p>
          <a:p>
            <a:pPr algn="just"/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3770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faits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 smtClean="0">
                <a:solidFill>
                  <a:srgbClr val="008000"/>
                </a:solidFill>
              </a:rPr>
              <a:t>4</a:t>
            </a:r>
            <a:r>
              <a:rPr lang="fr-FR" b="1" baseline="30000" dirty="0" smtClean="0">
                <a:solidFill>
                  <a:srgbClr val="008000"/>
                </a:solidFill>
              </a:rPr>
              <a:t>ème</a:t>
            </a:r>
            <a:r>
              <a:rPr lang="fr-FR" dirty="0" smtClean="0">
                <a:solidFill>
                  <a:srgbClr val="008000"/>
                </a:solidFill>
              </a:rPr>
              <a:t> </a:t>
            </a:r>
            <a:r>
              <a:rPr lang="fr-FR" dirty="0" smtClean="0"/>
              <a:t>plus grande communauté francophone du Canada</a:t>
            </a:r>
          </a:p>
          <a:p>
            <a:r>
              <a:rPr lang="fr-FR" dirty="0" smtClean="0"/>
              <a:t>Un milieu </a:t>
            </a:r>
            <a:r>
              <a:rPr lang="fr-FR" b="1" dirty="0" smtClean="0">
                <a:solidFill>
                  <a:srgbClr val="008000"/>
                </a:solidFill>
              </a:rPr>
              <a:t>minoritaire </a:t>
            </a:r>
          </a:p>
          <a:p>
            <a:endParaRPr lang="fr-FR" dirty="0" smtClean="0"/>
          </a:p>
          <a:p>
            <a:r>
              <a:rPr lang="fr-FR" dirty="0"/>
              <a:t>Concentrée essentiellement dans le Grand-Vancouver et autour de Victoria (capitale provinciale)</a:t>
            </a:r>
          </a:p>
          <a:p>
            <a:r>
              <a:rPr lang="fr-FR" dirty="0"/>
              <a:t>  des institutions et des centres culturels francophones :</a:t>
            </a:r>
          </a:p>
          <a:p>
            <a:pPr lvl="1"/>
            <a:r>
              <a:rPr lang="fr-FR" dirty="0"/>
              <a:t>La Fédération des Francophones de CB – FFCB </a:t>
            </a:r>
          </a:p>
          <a:p>
            <a:pPr lvl="1"/>
            <a:r>
              <a:rPr lang="fr-FR" dirty="0"/>
              <a:t>Le Conseil Scolaire Francophone – CSF </a:t>
            </a:r>
          </a:p>
          <a:p>
            <a:pPr lvl="1"/>
            <a:r>
              <a:rPr lang="fr-FR" dirty="0"/>
              <a:t>Le Conseil Jeunesse Francophone de CB – CJFCB </a:t>
            </a:r>
          </a:p>
          <a:p>
            <a:pPr lvl="1"/>
            <a:r>
              <a:rPr lang="fr-FR" dirty="0"/>
              <a:t>Le Théâtre de la Seizième </a:t>
            </a:r>
          </a:p>
          <a:p>
            <a:endParaRPr lang="fr-FR" dirty="0" smtClean="0"/>
          </a:p>
          <a:p>
            <a:pPr algn="just"/>
            <a:r>
              <a:rPr lang="fr-FR" dirty="0" smtClean="0"/>
              <a:t>Se caractérise par sa grande diversité culturelle ; seulement </a:t>
            </a:r>
            <a:r>
              <a:rPr lang="fr-FR" b="1" dirty="0" smtClean="0">
                <a:solidFill>
                  <a:srgbClr val="008000"/>
                </a:solidFill>
              </a:rPr>
              <a:t>1 francophone sur 8 </a:t>
            </a:r>
            <a:r>
              <a:rPr lang="fr-FR" dirty="0" smtClean="0"/>
              <a:t>est né en CB</a:t>
            </a:r>
          </a:p>
          <a:p>
            <a:pPr marL="274320" lvl="1" indent="0">
              <a:buNone/>
            </a:pPr>
            <a:endParaRPr lang="fr-FR" dirty="0" smtClean="0"/>
          </a:p>
        </p:txBody>
      </p:sp>
      <p:pic>
        <p:nvPicPr>
          <p:cNvPr id="4" name="Picture 3" descr="IMG_08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01" y="77621"/>
            <a:ext cx="2111998" cy="158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08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Statistique Canada, 2006</a:t>
            </a:r>
            <a:endParaRPr lang="fr-FR" dirty="0"/>
          </a:p>
        </p:txBody>
      </p:sp>
      <p:pic>
        <p:nvPicPr>
          <p:cNvPr id="7" name="Content Placeholder 6" descr="immigrants 2006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" r="35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5578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M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597" y="531022"/>
            <a:ext cx="6437446" cy="575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29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B 0 Commissariat L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26" y="1355568"/>
            <a:ext cx="6226430" cy="54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5820" y="573634"/>
            <a:ext cx="5715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Source : Commissariat aux Langues officielles Rapport 2015-2016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4263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Une francophonie d’ici, de là et d’ailleurs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Francophones </a:t>
            </a:r>
            <a:r>
              <a:rPr lang="fr-FR" dirty="0" smtClean="0"/>
              <a:t>?</a:t>
            </a:r>
          </a:p>
          <a:p>
            <a:pPr lvl="1"/>
            <a:r>
              <a:rPr lang="fr-FR" dirty="0"/>
              <a:t>1ere définition : Est francophone celui ou celle qui a </a:t>
            </a:r>
            <a:r>
              <a:rPr lang="fr-FR" dirty="0">
                <a:solidFill>
                  <a:srgbClr val="800000"/>
                </a:solidFill>
              </a:rPr>
              <a:t>le Français comme langue maternelle ou première</a:t>
            </a:r>
            <a:r>
              <a:rPr lang="fr-FR" dirty="0"/>
              <a:t> 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2</a:t>
            </a:r>
            <a:r>
              <a:rPr lang="fr-FR" baseline="30000" dirty="0"/>
              <a:t>ème</a:t>
            </a:r>
            <a:r>
              <a:rPr lang="fr-FR" dirty="0"/>
              <a:t> définition : est francophone celui ou celle qui n’ont pas </a:t>
            </a:r>
            <a:r>
              <a:rPr lang="fr-FR" dirty="0">
                <a:solidFill>
                  <a:srgbClr val="800000"/>
                </a:solidFill>
              </a:rPr>
              <a:t>le Français </a:t>
            </a:r>
            <a:r>
              <a:rPr lang="fr-FR" dirty="0"/>
              <a:t>comme langue maternelle mais qui l’utilisent </a:t>
            </a:r>
            <a:r>
              <a:rPr lang="fr-FR" dirty="0">
                <a:solidFill>
                  <a:srgbClr val="800000"/>
                </a:solidFill>
              </a:rPr>
              <a:t>comme langue principale </a:t>
            </a:r>
            <a:r>
              <a:rPr lang="fr-FR" dirty="0"/>
              <a:t>dans la vie de tous les jours   </a:t>
            </a:r>
          </a:p>
          <a:p>
            <a:pPr lvl="1"/>
            <a:endParaRPr lang="fr-FR" dirty="0"/>
          </a:p>
          <a:p>
            <a:r>
              <a:rPr lang="fr-FR" dirty="0" smtClean="0"/>
              <a:t>Le Français : la langue qui unit</a:t>
            </a:r>
          </a:p>
          <a:p>
            <a:pPr lvl="2" algn="just">
              <a:tabLst>
                <a:tab pos="7620000" algn="l"/>
                <a:tab pos="7723188" algn="l"/>
              </a:tabLst>
            </a:pPr>
            <a:r>
              <a:rPr lang="fr-FR" dirty="0" smtClean="0">
                <a:solidFill>
                  <a:srgbClr val="000090"/>
                </a:solidFill>
              </a:rPr>
              <a:t>22</a:t>
            </a:r>
            <a:r>
              <a:rPr lang="fr-FR" dirty="0">
                <a:solidFill>
                  <a:srgbClr val="000090"/>
                </a:solidFill>
              </a:rPr>
              <a:t>-24/</a:t>
            </a:r>
            <a:r>
              <a:rPr lang="fr-FR" dirty="0" err="1">
                <a:solidFill>
                  <a:srgbClr val="000090"/>
                </a:solidFill>
              </a:rPr>
              <a:t>Ro</a:t>
            </a:r>
            <a:r>
              <a:rPr lang="fr-FR" dirty="0">
                <a:solidFill>
                  <a:srgbClr val="000090"/>
                </a:solidFill>
              </a:rPr>
              <a:t> : Oui c’est fondamental parce que </a:t>
            </a:r>
            <a:r>
              <a:rPr lang="fr-FR" b="1" dirty="0">
                <a:solidFill>
                  <a:srgbClr val="000090"/>
                </a:solidFill>
              </a:rPr>
              <a:t>je suis d’abord francophone</a:t>
            </a:r>
            <a:r>
              <a:rPr lang="fr-FR" dirty="0">
                <a:solidFill>
                  <a:srgbClr val="000090"/>
                </a:solidFill>
              </a:rPr>
              <a:t>... Ensuite je </a:t>
            </a:r>
            <a:r>
              <a:rPr lang="fr-FR" b="1" dirty="0">
                <a:solidFill>
                  <a:srgbClr val="000090"/>
                </a:solidFill>
              </a:rPr>
              <a:t>suis dans un pays bilingue où le </a:t>
            </a:r>
            <a:r>
              <a:rPr lang="fr-FR" b="1" dirty="0" err="1">
                <a:solidFill>
                  <a:srgbClr val="000090"/>
                </a:solidFill>
              </a:rPr>
              <a:t>français</a:t>
            </a:r>
            <a:r>
              <a:rPr lang="fr-FR" b="1" dirty="0">
                <a:solidFill>
                  <a:srgbClr val="000090"/>
                </a:solidFill>
              </a:rPr>
              <a:t> est une des langues officielles</a:t>
            </a:r>
            <a:r>
              <a:rPr lang="fr-FR" dirty="0">
                <a:solidFill>
                  <a:srgbClr val="000090"/>
                </a:solidFill>
              </a:rPr>
              <a:t>... pour moi en tout cas c’est une </a:t>
            </a:r>
            <a:r>
              <a:rPr lang="fr-FR" dirty="0" err="1">
                <a:solidFill>
                  <a:srgbClr val="000090"/>
                </a:solidFill>
              </a:rPr>
              <a:t>préoccupation</a:t>
            </a:r>
            <a:r>
              <a:rPr lang="fr-FR" dirty="0">
                <a:solidFill>
                  <a:srgbClr val="000090"/>
                </a:solidFill>
              </a:rPr>
              <a:t> quoi (...) d’abord pour une </a:t>
            </a:r>
            <a:r>
              <a:rPr lang="fr-FR" dirty="0" smtClean="0">
                <a:solidFill>
                  <a:srgbClr val="000090"/>
                </a:solidFill>
              </a:rPr>
              <a:t>mobilité </a:t>
            </a:r>
            <a:r>
              <a:rPr lang="fr-FR" dirty="0">
                <a:solidFill>
                  <a:srgbClr val="000090"/>
                </a:solidFill>
              </a:rPr>
              <a:t>sociale on est francophones... on est fier de l’</a:t>
            </a:r>
            <a:r>
              <a:rPr lang="fr-FR" dirty="0" err="1">
                <a:solidFill>
                  <a:srgbClr val="000090"/>
                </a:solidFill>
              </a:rPr>
              <a:t>être</a:t>
            </a:r>
            <a:r>
              <a:rPr lang="fr-FR" dirty="0">
                <a:solidFill>
                  <a:srgbClr val="000090"/>
                </a:solidFill>
              </a:rPr>
              <a:t>, </a:t>
            </a:r>
            <a:r>
              <a:rPr lang="fr-FR" b="1" dirty="0">
                <a:solidFill>
                  <a:srgbClr val="000090"/>
                </a:solidFill>
              </a:rPr>
              <a:t>c’est notre </a:t>
            </a:r>
            <a:r>
              <a:rPr lang="fr-FR" b="1" dirty="0" smtClean="0">
                <a:solidFill>
                  <a:srgbClr val="000090"/>
                </a:solidFill>
              </a:rPr>
              <a:t>identité́</a:t>
            </a:r>
            <a:r>
              <a:rPr lang="fr-FR" dirty="0">
                <a:solidFill>
                  <a:srgbClr val="000090"/>
                </a:solidFill>
              </a:rPr>
              <a:t>, oui. 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6278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fr-CA" sz="1800" dirty="0">
                <a:solidFill>
                  <a:srgbClr val="000090"/>
                </a:solidFill>
              </a:rPr>
              <a:t>L2 : intéressant. Ce que je trouve intéressant avec le Canada et les États-Unis </a:t>
            </a:r>
            <a:r>
              <a:rPr lang="fr-CA" sz="1800" b="1" dirty="0">
                <a:solidFill>
                  <a:srgbClr val="000090"/>
                </a:solidFill>
              </a:rPr>
              <a:t>c’est que nous on a deux langues officielles </a:t>
            </a:r>
            <a:r>
              <a:rPr lang="fr-CA" sz="1800" dirty="0">
                <a:solidFill>
                  <a:srgbClr val="000090"/>
                </a:solidFill>
              </a:rPr>
              <a:t>et tout le monde croit que ça veut dire que tout le monde au Canada peuvent parler ces deux langues et c’est … comme vous voyez ce n’est pas une réalité. Ça dépend surtout de la région et des contacts entre les personnes. Et aux États-Unis, il n’y a pas … est-ce qu’il y a une langue officielle, qui est déclarée comme officielle? </a:t>
            </a:r>
            <a:endParaRPr lang="fr-CA" sz="1800" dirty="0" smtClean="0">
              <a:solidFill>
                <a:srgbClr val="000090"/>
              </a:solidFill>
            </a:endParaRPr>
          </a:p>
          <a:p>
            <a:pPr algn="just"/>
            <a:endParaRPr lang="fr-CA" sz="1800" dirty="0">
              <a:solidFill>
                <a:srgbClr val="000090"/>
              </a:solidFill>
            </a:endParaRPr>
          </a:p>
          <a:p>
            <a:pPr algn="just"/>
            <a:r>
              <a:rPr lang="fr-CA" sz="1800" dirty="0">
                <a:solidFill>
                  <a:srgbClr val="000090"/>
                </a:solidFill>
              </a:rPr>
              <a:t>L2 : oui. Je pense que quand j’tais p’tite, la raison que c’était pas cool de parler, que </a:t>
            </a:r>
            <a:r>
              <a:rPr lang="fr-CA" sz="1800" b="1" dirty="0">
                <a:solidFill>
                  <a:srgbClr val="000090"/>
                </a:solidFill>
              </a:rPr>
              <a:t>les anglophones voulaient pas parler le français </a:t>
            </a:r>
            <a:r>
              <a:rPr lang="fr-CA" sz="1800" dirty="0">
                <a:solidFill>
                  <a:srgbClr val="000090"/>
                </a:solidFill>
              </a:rPr>
              <a:t>c’était, je pense que c’était à l’époque que Trudeau a </a:t>
            </a:r>
            <a:r>
              <a:rPr lang="fr-CA" sz="1800" dirty="0" err="1">
                <a:solidFill>
                  <a:srgbClr val="000090"/>
                </a:solidFill>
              </a:rPr>
              <a:t>insi</a:t>
            </a:r>
            <a:r>
              <a:rPr lang="fr-CA" sz="1800" dirty="0">
                <a:solidFill>
                  <a:srgbClr val="000090"/>
                </a:solidFill>
              </a:rPr>
              <a:t> … </a:t>
            </a:r>
            <a:r>
              <a:rPr lang="fr-CA" sz="1800" dirty="0" smtClean="0">
                <a:solidFill>
                  <a:srgbClr val="000090"/>
                </a:solidFill>
              </a:rPr>
              <a:t>institué cette </a:t>
            </a:r>
            <a:r>
              <a:rPr lang="fr-CA" sz="1800" dirty="0">
                <a:solidFill>
                  <a:srgbClr val="000090"/>
                </a:solidFill>
              </a:rPr>
              <a:t>chose avec les deux langues officielles et la langue. Et pis y’avait beaucoup d’anglophones qui commençaient de de d’apprendre le français, on avait le français d’école et pis beaucoup d’eux </a:t>
            </a:r>
            <a:r>
              <a:rPr lang="fr-CA" sz="1800" dirty="0" err="1">
                <a:solidFill>
                  <a:srgbClr val="000090"/>
                </a:solidFill>
              </a:rPr>
              <a:t>aut</a:t>
            </a:r>
            <a:r>
              <a:rPr lang="fr-CA" sz="1800" dirty="0">
                <a:solidFill>
                  <a:srgbClr val="000090"/>
                </a:solidFill>
              </a:rPr>
              <a:t>’ voulaient pas être forcés d’apprendre l’anglais. Et pis c’était, j’imagine c’est à cause de ça que c’était, y’ voulaient pas apprendre la langue. Mais maintenant, et pis ça fait des années de ça, le monde y </a:t>
            </a:r>
            <a:r>
              <a:rPr lang="fr-CA" sz="1800" dirty="0" err="1">
                <a:solidFill>
                  <a:srgbClr val="000090"/>
                </a:solidFill>
              </a:rPr>
              <a:t>z’ont</a:t>
            </a:r>
            <a:r>
              <a:rPr lang="fr-CA" sz="1800" dirty="0">
                <a:solidFill>
                  <a:srgbClr val="000090"/>
                </a:solidFill>
              </a:rPr>
              <a:t> une attitude totalement différent, y veux que leur enfant ont deux langues. </a:t>
            </a:r>
          </a:p>
          <a:p>
            <a:pPr algn="just"/>
            <a:endParaRPr lang="fr-CA" sz="1800" dirty="0">
              <a:solidFill>
                <a:srgbClr val="000090"/>
              </a:solidFill>
            </a:endParaRPr>
          </a:p>
          <a:p>
            <a:pPr marL="274320" lvl="1" indent="0" algn="r">
              <a:buNone/>
            </a:pPr>
            <a:endParaRPr lang="fr-CA" sz="1400" dirty="0">
              <a:solidFill>
                <a:srgbClr val="000090"/>
              </a:solidFill>
            </a:endParaRPr>
          </a:p>
          <a:p>
            <a:pPr marL="274320" lvl="1" indent="0" algn="r">
              <a:buNone/>
            </a:pPr>
            <a:r>
              <a:rPr lang="fr-CA" sz="1400" dirty="0" smtClean="0"/>
              <a:t>(Extrait du corpus </a:t>
            </a:r>
            <a:r>
              <a:rPr lang="fr-CA" sz="1400" dirty="0" err="1" smtClean="0"/>
              <a:t>Maillardville</a:t>
            </a:r>
            <a:r>
              <a:rPr lang="fr-CA" sz="1400" dirty="0" smtClean="0"/>
              <a:t>- R. </a:t>
            </a:r>
            <a:r>
              <a:rPr lang="fr-CA" sz="1400" dirty="0" err="1" smtClean="0"/>
              <a:t>Canac</a:t>
            </a:r>
            <a:r>
              <a:rPr lang="fr-CA" sz="1400" dirty="0" smtClean="0"/>
              <a:t>-Maquis, 2008)</a:t>
            </a:r>
            <a:endParaRPr lang="fr-CA" sz="1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6500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1144</TotalTime>
  <Words>1543</Words>
  <Application>Microsoft Macintosh PowerPoint</Application>
  <PresentationFormat>On-screen Show (4:3)</PresentationFormat>
  <Paragraphs>183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Clarity</vt:lpstr>
      <vt:lpstr>Ici on parle  aussi français  Francophonies de l’Ouest canadien: identités, diversités et tensions </vt:lpstr>
      <vt:lpstr>Francophonies de l’Ouest canadien </vt:lpstr>
      <vt:lpstr>Un peu d’histoire </vt:lpstr>
      <vt:lpstr>Quelques faits </vt:lpstr>
      <vt:lpstr>Statistique Canada, 2006</vt:lpstr>
      <vt:lpstr>PowerPoint Presentation</vt:lpstr>
      <vt:lpstr>PowerPoint Presentation</vt:lpstr>
      <vt:lpstr>Une francophonie d’ici, de là et d’ailleurs</vt:lpstr>
      <vt:lpstr>PowerPoint Presentation</vt:lpstr>
      <vt:lpstr>Qui suis-je ?  </vt:lpstr>
      <vt:lpstr>PowerPoint Presentation</vt:lpstr>
      <vt:lpstr>PowerPoint Presentation</vt:lpstr>
      <vt:lpstr>Des identités francophones en mouvance  </vt:lpstr>
      <vt:lpstr>Le mandat de  l’école francophone en CB </vt:lpstr>
      <vt:lpstr>L’identité en débat </vt:lpstr>
      <vt:lpstr>PowerPoint Presentation</vt:lpstr>
      <vt:lpstr>Dans un espace francophone en tensions</vt:lpstr>
      <vt:lpstr>Entre histoire et modernité ? </vt:lpstr>
      <vt:lpstr>PowerPoint Presentation</vt:lpstr>
      <vt:lpstr>Quel avenir pour le français, langue officielle ? </vt:lpstr>
      <vt:lpstr>Références </vt:lpstr>
      <vt:lpstr>Contact  sabatier@sfu.ca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Printemps de la francophonie</dc:title>
  <dc:creator>Cecile Sabatier</dc:creator>
  <cp:lastModifiedBy>Cecile Sabatier</cp:lastModifiedBy>
  <cp:revision>49</cp:revision>
  <dcterms:created xsi:type="dcterms:W3CDTF">2017-03-15T17:52:39Z</dcterms:created>
  <dcterms:modified xsi:type="dcterms:W3CDTF">2017-03-22T20:15:46Z</dcterms:modified>
</cp:coreProperties>
</file>